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270" r:id="rId5"/>
    <p:sldId id="2573" r:id="rId6"/>
    <p:sldId id="2594" r:id="rId7"/>
    <p:sldId id="2574" r:id="rId8"/>
    <p:sldId id="2561" r:id="rId9"/>
    <p:sldId id="2928" r:id="rId10"/>
    <p:sldId id="2575" r:id="rId11"/>
    <p:sldId id="2581" r:id="rId12"/>
    <p:sldId id="2587" r:id="rId13"/>
    <p:sldId id="2588" r:id="rId14"/>
    <p:sldId id="2590" r:id="rId15"/>
    <p:sldId id="2591" r:id="rId16"/>
    <p:sldId id="2592" r:id="rId17"/>
    <p:sldId id="2593" r:id="rId18"/>
    <p:sldId id="2931" r:id="rId19"/>
    <p:sldId id="252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 Raams" initials="LR" lastIdx="8" clrIdx="0">
    <p:extLst>
      <p:ext uri="{19B8F6BF-5375-455C-9EA6-DF929625EA0E}">
        <p15:presenceInfo xmlns:p15="http://schemas.microsoft.com/office/powerpoint/2012/main" userId="S::Lian.raams@bsenf.nl::0b0b47bc-7d80-4764-bf16-f872d65b928b" providerId="AD"/>
      </p:ext>
    </p:extLst>
  </p:cmAuthor>
  <p:cmAuthor id="2" name="Marije Gravemaker" initials="MG" lastIdx="28" clrIdx="1">
    <p:extLst>
      <p:ext uri="{19B8F6BF-5375-455C-9EA6-DF929625EA0E}">
        <p15:presenceInfo xmlns:p15="http://schemas.microsoft.com/office/powerpoint/2012/main" userId="S::marije.gravemaker@bsenf.nl::2cbfdb4e-1968-47db-880e-fa0d9fa79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A87AD-65C7-4201-BAFE-A93A868D6779}" v="1" dt="2021-07-28T15:35:48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13" autoAdjust="0"/>
  </p:normalViewPr>
  <p:slideViewPr>
    <p:cSldViewPr snapToGrid="0">
      <p:cViewPr varScale="1">
        <p:scale>
          <a:sx n="61" d="100"/>
          <a:sy n="61" d="100"/>
        </p:scale>
        <p:origin x="10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 Raams" userId="0b0b47bc-7d80-4764-bf16-f872d65b928b" providerId="ADAL" clId="{09AA87AD-65C7-4201-BAFE-A93A868D6779}"/>
    <pc:docChg chg="custSel modSld">
      <pc:chgData name="Lian Raams" userId="0b0b47bc-7d80-4764-bf16-f872d65b928b" providerId="ADAL" clId="{09AA87AD-65C7-4201-BAFE-A93A868D6779}" dt="2021-07-28T15:35:53.617" v="15" actId="14100"/>
      <pc:docMkLst>
        <pc:docMk/>
      </pc:docMkLst>
      <pc:sldChg chg="addSp delSp modSp mod">
        <pc:chgData name="Lian Raams" userId="0b0b47bc-7d80-4764-bf16-f872d65b928b" providerId="ADAL" clId="{09AA87AD-65C7-4201-BAFE-A93A868D6779}" dt="2021-07-28T15:35:53.617" v="15" actId="14100"/>
        <pc:sldMkLst>
          <pc:docMk/>
          <pc:sldMk cId="139089200" sldId="2270"/>
        </pc:sldMkLst>
        <pc:picChg chg="del">
          <ac:chgData name="Lian Raams" userId="0b0b47bc-7d80-4764-bf16-f872d65b928b" providerId="ADAL" clId="{09AA87AD-65C7-4201-BAFE-A93A868D6779}" dt="2021-07-28T15:35:32.511" v="12" actId="478"/>
          <ac:picMkLst>
            <pc:docMk/>
            <pc:sldMk cId="139089200" sldId="2270"/>
            <ac:picMk id="11" creationId="{D0E05B3D-07B9-4687-BE07-C66CB7BF0447}"/>
          </ac:picMkLst>
        </pc:picChg>
        <pc:picChg chg="add mod">
          <ac:chgData name="Lian Raams" userId="0b0b47bc-7d80-4764-bf16-f872d65b928b" providerId="ADAL" clId="{09AA87AD-65C7-4201-BAFE-A93A868D6779}" dt="2021-07-28T15:35:53.617" v="15" actId="14100"/>
          <ac:picMkLst>
            <pc:docMk/>
            <pc:sldMk cId="139089200" sldId="2270"/>
            <ac:picMk id="12" creationId="{F1B4122E-1967-441C-A5A4-3F82C0E5E04F}"/>
          </ac:picMkLst>
        </pc:picChg>
      </pc:sldChg>
      <pc:sldChg chg="modSp mod">
        <pc:chgData name="Lian Raams" userId="0b0b47bc-7d80-4764-bf16-f872d65b928b" providerId="ADAL" clId="{09AA87AD-65C7-4201-BAFE-A93A868D6779}" dt="2021-07-28T15:35:29.017" v="11" actId="313"/>
        <pc:sldMkLst>
          <pc:docMk/>
          <pc:sldMk cId="1150683569" sldId="2928"/>
        </pc:sldMkLst>
        <pc:spChg chg="mod">
          <ac:chgData name="Lian Raams" userId="0b0b47bc-7d80-4764-bf16-f872d65b928b" providerId="ADAL" clId="{09AA87AD-65C7-4201-BAFE-A93A868D6779}" dt="2021-07-28T15:35:29.017" v="11" actId="313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16178-F548-4D23-883E-EF41BD0AA8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DAA3C43-1F2C-4140-BB76-80BCDF574BE9}">
      <dgm:prSet phldrT="[Tekst]"/>
      <dgm:spPr/>
      <dgm:t>
        <a:bodyPr/>
        <a:lstStyle/>
        <a:p>
          <a:r>
            <a:rPr lang="nl-NL"/>
            <a:t>Voortraject</a:t>
          </a:r>
        </a:p>
      </dgm:t>
    </dgm:pt>
    <dgm:pt modelId="{CA8633FD-9401-4B26-8E1D-FC2B35046157}" type="parTrans" cxnId="{21667E58-84C6-41D5-989C-800D2C52AE63}">
      <dgm:prSet/>
      <dgm:spPr/>
      <dgm:t>
        <a:bodyPr/>
        <a:lstStyle/>
        <a:p>
          <a:endParaRPr lang="nl-NL"/>
        </a:p>
      </dgm:t>
    </dgm:pt>
    <dgm:pt modelId="{030313C4-9B7D-46CD-8447-943321381DB8}" type="sibTrans" cxnId="{21667E58-84C6-41D5-989C-800D2C52AE63}">
      <dgm:prSet/>
      <dgm:spPr/>
      <dgm:t>
        <a:bodyPr/>
        <a:lstStyle/>
        <a:p>
          <a:endParaRPr lang="nl-NL"/>
        </a:p>
      </dgm:t>
    </dgm:pt>
    <dgm:pt modelId="{2B76E711-5DEB-41C8-8C10-9904E767A89D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</dgm:t>
    </dgm:pt>
    <dgm:pt modelId="{ED158983-7FEE-45A4-A497-782476D5988C}" type="parTrans" cxnId="{CC132512-6A95-469D-B5C0-424277B7FE5D}">
      <dgm:prSet/>
      <dgm:spPr/>
      <dgm:t>
        <a:bodyPr/>
        <a:lstStyle/>
        <a:p>
          <a:endParaRPr lang="nl-NL"/>
        </a:p>
      </dgm:t>
    </dgm:pt>
    <dgm:pt modelId="{039D0AC9-B066-4482-809D-69407F04DF58}" type="sibTrans" cxnId="{CC132512-6A95-469D-B5C0-424277B7FE5D}">
      <dgm:prSet/>
      <dgm:spPr/>
      <dgm:t>
        <a:bodyPr/>
        <a:lstStyle/>
        <a:p>
          <a:endParaRPr lang="nl-NL"/>
        </a:p>
      </dgm:t>
    </dgm:pt>
    <dgm:pt modelId="{1658BA3D-540A-4A5D-AD7E-BC377BFEF0AF}">
      <dgm:prSet phldrT="[Tekst]"/>
      <dgm:spPr/>
      <dgm:t>
        <a:bodyPr/>
        <a:lstStyle/>
        <a:p>
          <a:r>
            <a:rPr lang="nl-NL"/>
            <a:t>1-5 maanden</a:t>
          </a:r>
        </a:p>
      </dgm:t>
    </dgm:pt>
    <dgm:pt modelId="{D414EF13-2ECB-4BC5-8C18-8A900FF9AFB0}" type="parTrans" cxnId="{65A189E1-3FCE-42E1-A2C9-D6EBBF486D7C}">
      <dgm:prSet/>
      <dgm:spPr/>
      <dgm:t>
        <a:bodyPr/>
        <a:lstStyle/>
        <a:p>
          <a:endParaRPr lang="nl-NL"/>
        </a:p>
      </dgm:t>
    </dgm:pt>
    <dgm:pt modelId="{3DC5F64B-7AA9-458E-B836-73D288E11DAC}" type="sibTrans" cxnId="{65A189E1-3FCE-42E1-A2C9-D6EBBF486D7C}">
      <dgm:prSet/>
      <dgm:spPr/>
      <dgm:t>
        <a:bodyPr/>
        <a:lstStyle/>
        <a:p>
          <a:endParaRPr lang="nl-NL"/>
        </a:p>
      </dgm:t>
    </dgm:pt>
    <dgm:pt modelId="{3586DCA1-2F08-4BD4-970C-3783AAF1F72C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</dgm:t>
    </dgm:pt>
    <dgm:pt modelId="{47E3792C-DC74-483E-B768-CFA2CCB783CB}" type="parTrans" cxnId="{66DC7682-7093-4752-A927-71B156D0DFEA}">
      <dgm:prSet/>
      <dgm:spPr/>
      <dgm:t>
        <a:bodyPr/>
        <a:lstStyle/>
        <a:p>
          <a:endParaRPr lang="nl-NL"/>
        </a:p>
      </dgm:t>
    </dgm:pt>
    <dgm:pt modelId="{2FEBD694-DC9E-4F32-9CD3-601BB202C1E6}" type="sibTrans" cxnId="{66DC7682-7093-4752-A927-71B156D0DFEA}">
      <dgm:prSet/>
      <dgm:spPr/>
      <dgm:t>
        <a:bodyPr/>
        <a:lstStyle/>
        <a:p>
          <a:endParaRPr lang="nl-NL"/>
        </a:p>
      </dgm:t>
    </dgm:pt>
    <dgm:pt modelId="{A32B9959-CE79-4D97-A64C-C9D70EFAAB30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gm:t>
    </dgm:pt>
    <dgm:pt modelId="{075C9455-F0CF-4C23-AB1D-3780C9BD5683}" type="parTrans" cxnId="{FB9F2022-5DCB-4F1B-9287-12D4A140876C}">
      <dgm:prSet/>
      <dgm:spPr/>
      <dgm:t>
        <a:bodyPr/>
        <a:lstStyle/>
        <a:p>
          <a:endParaRPr lang="nl-NL"/>
        </a:p>
      </dgm:t>
    </dgm:pt>
    <dgm:pt modelId="{6FDD21F7-00AF-4394-8221-5351CC8AE37A}" type="sibTrans" cxnId="{FB9F2022-5DCB-4F1B-9287-12D4A140876C}">
      <dgm:prSet/>
      <dgm:spPr/>
      <dgm:t>
        <a:bodyPr/>
        <a:lstStyle/>
        <a:p>
          <a:endParaRPr lang="nl-NL"/>
        </a:p>
      </dgm:t>
    </dgm:pt>
    <dgm:pt modelId="{026E6138-56CA-40D2-89CC-B13B9F1175E2}">
      <dgm:prSet custT="1"/>
      <dgm:spPr/>
      <dgm:t>
        <a:bodyPr/>
        <a:lstStyle/>
        <a:p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gm:t>
    </dgm:pt>
    <dgm:pt modelId="{C792D5DC-E878-4ECF-9073-DDF3E4AB7836}" type="parTrans" cxnId="{8C0A8921-A4E5-4BEE-AC34-49121690F05E}">
      <dgm:prSet/>
      <dgm:spPr/>
      <dgm:t>
        <a:bodyPr/>
        <a:lstStyle/>
        <a:p>
          <a:endParaRPr lang="nl-NL"/>
        </a:p>
      </dgm:t>
    </dgm:pt>
    <dgm:pt modelId="{944E6342-F63E-405C-AD9F-9A6AC0AFD982}" type="sibTrans" cxnId="{8C0A8921-A4E5-4BEE-AC34-49121690F05E}">
      <dgm:prSet/>
      <dgm:spPr/>
      <dgm:t>
        <a:bodyPr/>
        <a:lstStyle/>
        <a:p>
          <a:endParaRPr lang="nl-NL"/>
        </a:p>
      </dgm:t>
    </dgm:pt>
    <dgm:pt modelId="{04D3E36F-C37A-4FBF-8749-ABA7FF414BDC}">
      <dgm:prSet phldrT="[Tekst]"/>
      <dgm:spPr/>
      <dgm:t>
        <a:bodyPr/>
        <a:lstStyle/>
        <a:p>
          <a:r>
            <a:rPr lang="nl-NL"/>
            <a:t>&gt;6 maanden tot uiterlijk 3 jaar </a:t>
          </a:r>
        </a:p>
      </dgm:t>
    </dgm:pt>
    <dgm:pt modelId="{A5F33CC7-C87F-4214-B2DC-CE0384BEE376}" type="sibTrans" cxnId="{6AFBB838-C587-4518-9F99-D2FF07F91A59}">
      <dgm:prSet/>
      <dgm:spPr/>
      <dgm:t>
        <a:bodyPr/>
        <a:lstStyle/>
        <a:p>
          <a:endParaRPr lang="nl-NL"/>
        </a:p>
      </dgm:t>
    </dgm:pt>
    <dgm:pt modelId="{91C8047A-7D59-4974-A8D0-DFCCC53B8C7D}" type="parTrans" cxnId="{6AFBB838-C587-4518-9F99-D2FF07F91A59}">
      <dgm:prSet/>
      <dgm:spPr/>
      <dgm:t>
        <a:bodyPr/>
        <a:lstStyle/>
        <a:p>
          <a:endParaRPr lang="nl-NL"/>
        </a:p>
      </dgm:t>
    </dgm:pt>
    <dgm:pt modelId="{44178C99-5AD2-4F57-990B-DC2AC155F0A0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</dgm:t>
    </dgm:pt>
    <dgm:pt modelId="{3076545F-2387-4DE1-8186-25484E6E7500}" type="sibTrans" cxnId="{43B43EBD-B40A-47F2-870A-8C245E26ABA4}">
      <dgm:prSet/>
      <dgm:spPr/>
      <dgm:t>
        <a:bodyPr/>
        <a:lstStyle/>
        <a:p>
          <a:endParaRPr lang="nl-NL"/>
        </a:p>
      </dgm:t>
    </dgm:pt>
    <dgm:pt modelId="{55D4CCA4-013C-497F-8D51-3AF842C1CA9C}" type="parTrans" cxnId="{43B43EBD-B40A-47F2-870A-8C245E26ABA4}">
      <dgm:prSet/>
      <dgm:spPr/>
      <dgm:t>
        <a:bodyPr/>
        <a:lstStyle/>
        <a:p>
          <a:endParaRPr lang="nl-NL"/>
        </a:p>
      </dgm:t>
    </dgm:pt>
    <dgm:pt modelId="{F4C35B9B-9A54-4C65-BD2A-185081884007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</dgm:t>
    </dgm:pt>
    <dgm:pt modelId="{CF5F0331-FC68-4A45-B8EA-F591416F66E9}" type="sibTrans" cxnId="{1AA9024A-662D-457F-8A78-5ACCA5D5900B}">
      <dgm:prSet/>
      <dgm:spPr/>
      <dgm:t>
        <a:bodyPr/>
        <a:lstStyle/>
        <a:p>
          <a:endParaRPr lang="nl-NL"/>
        </a:p>
      </dgm:t>
    </dgm:pt>
    <dgm:pt modelId="{366C642A-3A6C-41F8-979C-FD9B9EC81BAC}" type="parTrans" cxnId="{1AA9024A-662D-457F-8A78-5ACCA5D5900B}">
      <dgm:prSet/>
      <dgm:spPr/>
      <dgm:t>
        <a:bodyPr/>
        <a:lstStyle/>
        <a:p>
          <a:endParaRPr lang="nl-NL"/>
        </a:p>
      </dgm:t>
    </dgm:pt>
    <dgm:pt modelId="{187F53C2-5177-4CC0-9A6A-4D8B61E1B74A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</dgm:t>
    </dgm:pt>
    <dgm:pt modelId="{C3C501F6-CF7E-480D-B0A2-6CDE38EC4BDC}" type="sibTrans" cxnId="{AABED04C-9435-4238-9FA8-87F7C04FAF72}">
      <dgm:prSet/>
      <dgm:spPr/>
      <dgm:t>
        <a:bodyPr/>
        <a:lstStyle/>
        <a:p>
          <a:endParaRPr lang="nl-NL"/>
        </a:p>
      </dgm:t>
    </dgm:pt>
    <dgm:pt modelId="{5E93BDAE-B73E-455E-B07D-A288A89439D7}" type="parTrans" cxnId="{AABED04C-9435-4238-9FA8-87F7C04FAF72}">
      <dgm:prSet/>
      <dgm:spPr/>
      <dgm:t>
        <a:bodyPr/>
        <a:lstStyle/>
        <a:p>
          <a:endParaRPr lang="nl-NL"/>
        </a:p>
      </dgm:t>
    </dgm:pt>
    <dgm:pt modelId="{5544B21A-0432-433F-B712-17C46030011E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</dgm:t>
    </dgm:pt>
    <dgm:pt modelId="{30EE502C-6697-4D60-A096-5D9AD8059C4F}" type="sibTrans" cxnId="{7FC502A4-4F2D-496E-9CAD-CA6EE8DF44E6}">
      <dgm:prSet/>
      <dgm:spPr/>
      <dgm:t>
        <a:bodyPr/>
        <a:lstStyle/>
        <a:p>
          <a:endParaRPr lang="nl-NL"/>
        </a:p>
      </dgm:t>
    </dgm:pt>
    <dgm:pt modelId="{28A43C8C-370F-4452-867D-9E9DCB42306E}" type="parTrans" cxnId="{7FC502A4-4F2D-496E-9CAD-CA6EE8DF44E6}">
      <dgm:prSet/>
      <dgm:spPr/>
      <dgm:t>
        <a:bodyPr/>
        <a:lstStyle/>
        <a:p>
          <a:endParaRPr lang="nl-NL"/>
        </a:p>
      </dgm:t>
    </dgm:pt>
    <dgm:pt modelId="{FE198876-80CA-4581-8057-92AC8828CA0F}">
      <dgm:prSet phldrT="[Tekst]" custT="1"/>
      <dgm:spPr/>
      <dgm:t>
        <a:bodyPr/>
        <a:lstStyle/>
        <a:p>
          <a:endParaRPr lang="nl-NL" sz="16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8B9858A6-EB48-4298-95FB-D801BA291341}" type="sibTrans" cxnId="{142A5685-8E01-41A8-A7F0-FCB789CBF4A5}">
      <dgm:prSet/>
      <dgm:spPr/>
      <dgm:t>
        <a:bodyPr/>
        <a:lstStyle/>
        <a:p>
          <a:endParaRPr lang="nl-NL"/>
        </a:p>
      </dgm:t>
    </dgm:pt>
    <dgm:pt modelId="{6FA16906-E4CD-460A-A5C2-96C5E1EE1C1C}" type="parTrans" cxnId="{142A5685-8E01-41A8-A7F0-FCB789CBF4A5}">
      <dgm:prSet/>
      <dgm:spPr/>
      <dgm:t>
        <a:bodyPr/>
        <a:lstStyle/>
        <a:p>
          <a:endParaRPr lang="nl-NL"/>
        </a:p>
      </dgm:t>
    </dgm:pt>
    <dgm:pt modelId="{D5628DE0-B8C3-4D5E-8305-942E8F249093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DB297A88-172A-4CCC-B6AA-D35D73AC2B94}" type="parTrans" cxnId="{B2AC77E2-B446-4264-9C76-8EA5D3DC47D8}">
      <dgm:prSet/>
      <dgm:spPr/>
      <dgm:t>
        <a:bodyPr/>
        <a:lstStyle/>
        <a:p>
          <a:endParaRPr lang="nl-NL"/>
        </a:p>
      </dgm:t>
    </dgm:pt>
    <dgm:pt modelId="{7A8FFBCB-8C4E-4050-ACF6-26C7A71877B2}" type="sibTrans" cxnId="{B2AC77E2-B446-4264-9C76-8EA5D3DC47D8}">
      <dgm:prSet/>
      <dgm:spPr/>
      <dgm:t>
        <a:bodyPr/>
        <a:lstStyle/>
        <a:p>
          <a:endParaRPr lang="nl-NL"/>
        </a:p>
      </dgm:t>
    </dgm:pt>
    <dgm:pt modelId="{3D5F4753-E71F-45E6-80EA-5DC1C3ED9233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</dgm:t>
    </dgm:pt>
    <dgm:pt modelId="{E0B08CE3-5F2E-4F31-A54D-BB90D2844922}" type="parTrans" cxnId="{4534F297-8B12-444B-9FAC-45C2D7098A77}">
      <dgm:prSet/>
      <dgm:spPr/>
      <dgm:t>
        <a:bodyPr/>
        <a:lstStyle/>
        <a:p>
          <a:endParaRPr lang="nl-NL"/>
        </a:p>
      </dgm:t>
    </dgm:pt>
    <dgm:pt modelId="{74711A48-DAD8-4C63-ABF9-3A7B66799481}" type="sibTrans" cxnId="{4534F297-8B12-444B-9FAC-45C2D7098A77}">
      <dgm:prSet/>
      <dgm:spPr/>
      <dgm:t>
        <a:bodyPr/>
        <a:lstStyle/>
        <a:p>
          <a:endParaRPr lang="nl-NL"/>
        </a:p>
      </dgm:t>
    </dgm:pt>
    <dgm:pt modelId="{FFCBB2DF-7907-467C-A2AE-AFFA4A61BCB3}" type="pres">
      <dgm:prSet presAssocID="{4AD16178-F548-4D23-883E-EF41BD0AA863}" presName="linearFlow" presStyleCnt="0">
        <dgm:presLayoutVars>
          <dgm:dir/>
          <dgm:animLvl val="lvl"/>
          <dgm:resizeHandles val="exact"/>
        </dgm:presLayoutVars>
      </dgm:prSet>
      <dgm:spPr/>
    </dgm:pt>
    <dgm:pt modelId="{F66BB126-0332-4FE9-B3DF-93A7AB65B3F4}" type="pres">
      <dgm:prSet presAssocID="{5DAA3C43-1F2C-4140-BB76-80BCDF574BE9}" presName="composite" presStyleCnt="0"/>
      <dgm:spPr/>
    </dgm:pt>
    <dgm:pt modelId="{2BAB36CF-8978-43F5-A5CE-861E5727B382}" type="pres">
      <dgm:prSet presAssocID="{5DAA3C43-1F2C-4140-BB76-80BCDF574BE9}" presName="parentText" presStyleLbl="alignNode1" presStyleIdx="0" presStyleCnt="3" custLinFactNeighborX="-13048" custLinFactNeighborY="-9906">
        <dgm:presLayoutVars>
          <dgm:chMax val="1"/>
          <dgm:bulletEnabled val="1"/>
        </dgm:presLayoutVars>
      </dgm:prSet>
      <dgm:spPr/>
    </dgm:pt>
    <dgm:pt modelId="{295BB82A-FE35-4A54-BD73-0830AF35E472}" type="pres">
      <dgm:prSet presAssocID="{5DAA3C43-1F2C-4140-BB76-80BCDF574BE9}" presName="descendantText" presStyleLbl="alignAcc1" presStyleIdx="0" presStyleCnt="3" custScaleX="92315" custScaleY="100000" custLinFactNeighborY="-652">
        <dgm:presLayoutVars>
          <dgm:bulletEnabled val="1"/>
        </dgm:presLayoutVars>
      </dgm:prSet>
      <dgm:spPr/>
    </dgm:pt>
    <dgm:pt modelId="{43558E3D-8CAE-4548-8403-E02CCA009A16}" type="pres">
      <dgm:prSet presAssocID="{030313C4-9B7D-46CD-8447-943321381DB8}" presName="sp" presStyleCnt="0"/>
      <dgm:spPr/>
    </dgm:pt>
    <dgm:pt modelId="{47C3132C-98C1-411C-B557-B25019460957}" type="pres">
      <dgm:prSet presAssocID="{1658BA3D-540A-4A5D-AD7E-BC377BFEF0AF}" presName="composite" presStyleCnt="0"/>
      <dgm:spPr/>
    </dgm:pt>
    <dgm:pt modelId="{76F204F6-42FE-4F3C-BEB3-8CDD83E0B419}" type="pres">
      <dgm:prSet presAssocID="{1658BA3D-540A-4A5D-AD7E-BC377BFEF0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0A3323-3282-4AEA-A553-747CFA40C7E1}" type="pres">
      <dgm:prSet presAssocID="{1658BA3D-540A-4A5D-AD7E-BC377BFEF0AF}" presName="descendantText" presStyleLbl="alignAcc1" presStyleIdx="1" presStyleCnt="3" custScaleX="94534" custScaleY="70469">
        <dgm:presLayoutVars>
          <dgm:bulletEnabled val="1"/>
        </dgm:presLayoutVars>
      </dgm:prSet>
      <dgm:spPr/>
    </dgm:pt>
    <dgm:pt modelId="{10063DD5-99CD-45F0-BF6B-9F3B8A6DD699}" type="pres">
      <dgm:prSet presAssocID="{3DC5F64B-7AA9-458E-B836-73D288E11DAC}" presName="sp" presStyleCnt="0"/>
      <dgm:spPr/>
    </dgm:pt>
    <dgm:pt modelId="{A67721BE-C4EA-472C-A594-9D133FF81F8C}" type="pres">
      <dgm:prSet presAssocID="{04D3E36F-C37A-4FBF-8749-ABA7FF414BDC}" presName="composite" presStyleCnt="0"/>
      <dgm:spPr/>
    </dgm:pt>
    <dgm:pt modelId="{73C78629-8C52-4895-9993-60501D95B40D}" type="pres">
      <dgm:prSet presAssocID="{04D3E36F-C37A-4FBF-8749-ABA7FF414B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DDA9E4A-3276-48B1-A506-AE31E613B47F}" type="pres">
      <dgm:prSet presAssocID="{04D3E36F-C37A-4FBF-8749-ABA7FF414BDC}" presName="descendantText" presStyleLbl="alignAcc1" presStyleIdx="2" presStyleCnt="3" custScaleX="96036" custScaleY="150346" custLinFactNeighborX="991" custLinFactNeighborY="-228">
        <dgm:presLayoutVars>
          <dgm:bulletEnabled val="1"/>
        </dgm:presLayoutVars>
      </dgm:prSet>
      <dgm:spPr/>
    </dgm:pt>
  </dgm:ptLst>
  <dgm:cxnLst>
    <dgm:cxn modelId="{F9AA0609-2B03-42A8-A208-EBA485544DBB}" type="presOf" srcId="{3D5F4753-E71F-45E6-80EA-5DC1C3ED9233}" destId="{295BB82A-FE35-4A54-BD73-0830AF35E472}" srcOrd="0" destOrd="0" presId="urn:microsoft.com/office/officeart/2005/8/layout/chevron2"/>
    <dgm:cxn modelId="{CC132512-6A95-469D-B5C0-424277B7FE5D}" srcId="{5DAA3C43-1F2C-4140-BB76-80BCDF574BE9}" destId="{2B76E711-5DEB-41C8-8C10-9904E767A89D}" srcOrd="1" destOrd="0" parTransId="{ED158983-7FEE-45A4-A497-782476D5988C}" sibTransId="{039D0AC9-B066-4482-809D-69407F04DF58}"/>
    <dgm:cxn modelId="{86B93213-CE4C-4D1D-83E8-81BDE217FC1E}" type="presOf" srcId="{F4C35B9B-9A54-4C65-BD2A-185081884007}" destId="{8DDA9E4A-3276-48B1-A506-AE31E613B47F}" srcOrd="0" destOrd="1" presId="urn:microsoft.com/office/officeart/2005/8/layout/chevron2"/>
    <dgm:cxn modelId="{9E09871E-2849-4F20-B5B9-0F31097EB1AD}" type="presOf" srcId="{A32B9959-CE79-4D97-A64C-C9D70EFAAB30}" destId="{380A3323-3282-4AEA-A553-747CFA40C7E1}" srcOrd="0" destOrd="2" presId="urn:microsoft.com/office/officeart/2005/8/layout/chevron2"/>
    <dgm:cxn modelId="{8C0A8921-A4E5-4BEE-AC34-49121690F05E}" srcId="{5DAA3C43-1F2C-4140-BB76-80BCDF574BE9}" destId="{026E6138-56CA-40D2-89CC-B13B9F1175E2}" srcOrd="2" destOrd="0" parTransId="{C792D5DC-E878-4ECF-9073-DDF3E4AB7836}" sibTransId="{944E6342-F63E-405C-AD9F-9A6AC0AFD982}"/>
    <dgm:cxn modelId="{FB9F2022-5DCB-4F1B-9287-12D4A140876C}" srcId="{1658BA3D-540A-4A5D-AD7E-BC377BFEF0AF}" destId="{A32B9959-CE79-4D97-A64C-C9D70EFAAB30}" srcOrd="2" destOrd="0" parTransId="{075C9455-F0CF-4C23-AB1D-3780C9BD5683}" sibTransId="{6FDD21F7-00AF-4394-8221-5351CC8AE37A}"/>
    <dgm:cxn modelId="{556A092D-3CDC-4901-8031-85091923CA2C}" type="presOf" srcId="{D5628DE0-B8C3-4D5E-8305-942E8F249093}" destId="{380A3323-3282-4AEA-A553-747CFA40C7E1}" srcOrd="0" destOrd="0" presId="urn:microsoft.com/office/officeart/2005/8/layout/chevron2"/>
    <dgm:cxn modelId="{6AFBB838-C587-4518-9F99-D2FF07F91A59}" srcId="{4AD16178-F548-4D23-883E-EF41BD0AA863}" destId="{04D3E36F-C37A-4FBF-8749-ABA7FF414BDC}" srcOrd="2" destOrd="0" parTransId="{91C8047A-7D59-4974-A8D0-DFCCC53B8C7D}" sibTransId="{A5F33CC7-C87F-4214-B2DC-CE0384BEE376}"/>
    <dgm:cxn modelId="{CCC04367-C6D8-4BAD-A6A7-7FB77B277F1A}" type="presOf" srcId="{4AD16178-F548-4D23-883E-EF41BD0AA863}" destId="{FFCBB2DF-7907-467C-A2AE-AFFA4A61BCB3}" srcOrd="0" destOrd="0" presId="urn:microsoft.com/office/officeart/2005/8/layout/chevron2"/>
    <dgm:cxn modelId="{1AA9024A-662D-457F-8A78-5ACCA5D5900B}" srcId="{44178C99-5AD2-4F57-990B-DC2AC155F0A0}" destId="{F4C35B9B-9A54-4C65-BD2A-185081884007}" srcOrd="0" destOrd="0" parTransId="{366C642A-3A6C-41F8-979C-FD9B9EC81BAC}" sibTransId="{CF5F0331-FC68-4A45-B8EA-F591416F66E9}"/>
    <dgm:cxn modelId="{AABED04C-9435-4238-9FA8-87F7C04FAF72}" srcId="{44178C99-5AD2-4F57-990B-DC2AC155F0A0}" destId="{187F53C2-5177-4CC0-9A6A-4D8B61E1B74A}" srcOrd="1" destOrd="0" parTransId="{5E93BDAE-B73E-455E-B07D-A288A89439D7}" sibTransId="{C3C501F6-CF7E-480D-B0A2-6CDE38EC4BDC}"/>
    <dgm:cxn modelId="{EFD05573-0AB9-4576-BE0B-F660E96C113F}" type="presOf" srcId="{026E6138-56CA-40D2-89CC-B13B9F1175E2}" destId="{295BB82A-FE35-4A54-BD73-0830AF35E472}" srcOrd="0" destOrd="2" presId="urn:microsoft.com/office/officeart/2005/8/layout/chevron2"/>
    <dgm:cxn modelId="{CB9FF774-9DEC-4B91-A82C-9ADB698EEF79}" type="presOf" srcId="{44178C99-5AD2-4F57-990B-DC2AC155F0A0}" destId="{8DDA9E4A-3276-48B1-A506-AE31E613B47F}" srcOrd="0" destOrd="0" presId="urn:microsoft.com/office/officeart/2005/8/layout/chevron2"/>
    <dgm:cxn modelId="{21667E58-84C6-41D5-989C-800D2C52AE63}" srcId="{4AD16178-F548-4D23-883E-EF41BD0AA863}" destId="{5DAA3C43-1F2C-4140-BB76-80BCDF574BE9}" srcOrd="0" destOrd="0" parTransId="{CA8633FD-9401-4B26-8E1D-FC2B35046157}" sibTransId="{030313C4-9B7D-46CD-8447-943321381DB8}"/>
    <dgm:cxn modelId="{82541A7C-237D-4C30-99EC-37AC99D26ED3}" type="presOf" srcId="{5544B21A-0432-433F-B712-17C46030011E}" destId="{8DDA9E4A-3276-48B1-A506-AE31E613B47F}" srcOrd="0" destOrd="3" presId="urn:microsoft.com/office/officeart/2005/8/layout/chevron2"/>
    <dgm:cxn modelId="{53D92B7E-987A-464B-9125-5078B0CA2C03}" type="presOf" srcId="{04D3E36F-C37A-4FBF-8749-ABA7FF414BDC}" destId="{73C78629-8C52-4895-9993-60501D95B40D}" srcOrd="0" destOrd="0" presId="urn:microsoft.com/office/officeart/2005/8/layout/chevron2"/>
    <dgm:cxn modelId="{66DC7682-7093-4752-A927-71B156D0DFEA}" srcId="{1658BA3D-540A-4A5D-AD7E-BC377BFEF0AF}" destId="{3586DCA1-2F08-4BD4-970C-3783AAF1F72C}" srcOrd="1" destOrd="0" parTransId="{47E3792C-DC74-483E-B768-CFA2CCB783CB}" sibTransId="{2FEBD694-DC9E-4F32-9CD3-601BB202C1E6}"/>
    <dgm:cxn modelId="{142A5685-8E01-41A8-A7F0-FCB789CBF4A5}" srcId="{04D3E36F-C37A-4FBF-8749-ABA7FF414BDC}" destId="{FE198876-80CA-4581-8057-92AC8828CA0F}" srcOrd="2" destOrd="0" parTransId="{6FA16906-E4CD-460A-A5C2-96C5E1EE1C1C}" sibTransId="{8B9858A6-EB48-4298-95FB-D801BA291341}"/>
    <dgm:cxn modelId="{E322FA8D-E09A-4C6A-8FAD-9B96B2C674DB}" type="presOf" srcId="{5DAA3C43-1F2C-4140-BB76-80BCDF574BE9}" destId="{2BAB36CF-8978-43F5-A5CE-861E5727B382}" srcOrd="0" destOrd="0" presId="urn:microsoft.com/office/officeart/2005/8/layout/chevron2"/>
    <dgm:cxn modelId="{F82E5F94-9547-4798-B989-8685176C66AF}" type="presOf" srcId="{187F53C2-5177-4CC0-9A6A-4D8B61E1B74A}" destId="{8DDA9E4A-3276-48B1-A506-AE31E613B47F}" srcOrd="0" destOrd="2" presId="urn:microsoft.com/office/officeart/2005/8/layout/chevron2"/>
    <dgm:cxn modelId="{4534F297-8B12-444B-9FAC-45C2D7098A77}" srcId="{5DAA3C43-1F2C-4140-BB76-80BCDF574BE9}" destId="{3D5F4753-E71F-45E6-80EA-5DC1C3ED9233}" srcOrd="0" destOrd="0" parTransId="{E0B08CE3-5F2E-4F31-A54D-BB90D2844922}" sibTransId="{74711A48-DAD8-4C63-ABF9-3A7B66799481}"/>
    <dgm:cxn modelId="{6F81EF99-E978-441D-B06B-E32CD2B601D9}" type="presOf" srcId="{3586DCA1-2F08-4BD4-970C-3783AAF1F72C}" destId="{380A3323-3282-4AEA-A553-747CFA40C7E1}" srcOrd="0" destOrd="1" presId="urn:microsoft.com/office/officeart/2005/8/layout/chevron2"/>
    <dgm:cxn modelId="{7FC502A4-4F2D-496E-9CAD-CA6EE8DF44E6}" srcId="{04D3E36F-C37A-4FBF-8749-ABA7FF414BDC}" destId="{5544B21A-0432-433F-B712-17C46030011E}" srcOrd="1" destOrd="0" parTransId="{28A43C8C-370F-4452-867D-9E9DCB42306E}" sibTransId="{30EE502C-6697-4D60-A096-5D9AD8059C4F}"/>
    <dgm:cxn modelId="{43B43EBD-B40A-47F2-870A-8C245E26ABA4}" srcId="{04D3E36F-C37A-4FBF-8749-ABA7FF414BDC}" destId="{44178C99-5AD2-4F57-990B-DC2AC155F0A0}" srcOrd="0" destOrd="0" parTransId="{55D4CCA4-013C-497F-8D51-3AF842C1CA9C}" sibTransId="{3076545F-2387-4DE1-8186-25484E6E7500}"/>
    <dgm:cxn modelId="{958D74DE-522D-42BA-B5DD-04A4FD18785D}" type="presOf" srcId="{2B76E711-5DEB-41C8-8C10-9904E767A89D}" destId="{295BB82A-FE35-4A54-BD73-0830AF35E472}" srcOrd="0" destOrd="1" presId="urn:microsoft.com/office/officeart/2005/8/layout/chevron2"/>
    <dgm:cxn modelId="{65A189E1-3FCE-42E1-A2C9-D6EBBF486D7C}" srcId="{4AD16178-F548-4D23-883E-EF41BD0AA863}" destId="{1658BA3D-540A-4A5D-AD7E-BC377BFEF0AF}" srcOrd="1" destOrd="0" parTransId="{D414EF13-2ECB-4BC5-8C18-8A900FF9AFB0}" sibTransId="{3DC5F64B-7AA9-458E-B836-73D288E11DAC}"/>
    <dgm:cxn modelId="{B2AC77E2-B446-4264-9C76-8EA5D3DC47D8}" srcId="{1658BA3D-540A-4A5D-AD7E-BC377BFEF0AF}" destId="{D5628DE0-B8C3-4D5E-8305-942E8F249093}" srcOrd="0" destOrd="0" parTransId="{DB297A88-172A-4CCC-B6AA-D35D73AC2B94}" sibTransId="{7A8FFBCB-8C4E-4050-ACF6-26C7A71877B2}"/>
    <dgm:cxn modelId="{A2C550F6-D14F-4E7B-91CD-374144EBE514}" type="presOf" srcId="{1658BA3D-540A-4A5D-AD7E-BC377BFEF0AF}" destId="{76F204F6-42FE-4F3C-BEB3-8CDD83E0B419}" srcOrd="0" destOrd="0" presId="urn:microsoft.com/office/officeart/2005/8/layout/chevron2"/>
    <dgm:cxn modelId="{E558EEFF-32E6-424F-8663-A132500A22C2}" type="presOf" srcId="{FE198876-80CA-4581-8057-92AC8828CA0F}" destId="{8DDA9E4A-3276-48B1-A506-AE31E613B47F}" srcOrd="0" destOrd="4" presId="urn:microsoft.com/office/officeart/2005/8/layout/chevron2"/>
    <dgm:cxn modelId="{3DAC8668-324F-4BF1-BCDB-63E149ABD201}" type="presParOf" srcId="{FFCBB2DF-7907-467C-A2AE-AFFA4A61BCB3}" destId="{F66BB126-0332-4FE9-B3DF-93A7AB65B3F4}" srcOrd="0" destOrd="0" presId="urn:microsoft.com/office/officeart/2005/8/layout/chevron2"/>
    <dgm:cxn modelId="{8A22B1C3-7310-4102-8D7D-DDECA13F2726}" type="presParOf" srcId="{F66BB126-0332-4FE9-B3DF-93A7AB65B3F4}" destId="{2BAB36CF-8978-43F5-A5CE-861E5727B382}" srcOrd="0" destOrd="0" presId="urn:microsoft.com/office/officeart/2005/8/layout/chevron2"/>
    <dgm:cxn modelId="{A2B1240F-92BE-423A-90DB-4985AE67926E}" type="presParOf" srcId="{F66BB126-0332-4FE9-B3DF-93A7AB65B3F4}" destId="{295BB82A-FE35-4A54-BD73-0830AF35E472}" srcOrd="1" destOrd="0" presId="urn:microsoft.com/office/officeart/2005/8/layout/chevron2"/>
    <dgm:cxn modelId="{0701B78E-0757-4502-B131-3B988A7770E0}" type="presParOf" srcId="{FFCBB2DF-7907-467C-A2AE-AFFA4A61BCB3}" destId="{43558E3D-8CAE-4548-8403-E02CCA009A16}" srcOrd="1" destOrd="0" presId="urn:microsoft.com/office/officeart/2005/8/layout/chevron2"/>
    <dgm:cxn modelId="{346E89E0-DEA7-4E22-9ADD-044A92BEA71E}" type="presParOf" srcId="{FFCBB2DF-7907-467C-A2AE-AFFA4A61BCB3}" destId="{47C3132C-98C1-411C-B557-B25019460957}" srcOrd="2" destOrd="0" presId="urn:microsoft.com/office/officeart/2005/8/layout/chevron2"/>
    <dgm:cxn modelId="{397FD60C-7938-4518-9063-3EE110A90D5A}" type="presParOf" srcId="{47C3132C-98C1-411C-B557-B25019460957}" destId="{76F204F6-42FE-4F3C-BEB3-8CDD83E0B419}" srcOrd="0" destOrd="0" presId="urn:microsoft.com/office/officeart/2005/8/layout/chevron2"/>
    <dgm:cxn modelId="{A91AD328-FC00-4CFE-9290-2DEFD76241D1}" type="presParOf" srcId="{47C3132C-98C1-411C-B557-B25019460957}" destId="{380A3323-3282-4AEA-A553-747CFA40C7E1}" srcOrd="1" destOrd="0" presId="urn:microsoft.com/office/officeart/2005/8/layout/chevron2"/>
    <dgm:cxn modelId="{60ED2807-084A-414A-9773-F3B8E1F89632}" type="presParOf" srcId="{FFCBB2DF-7907-467C-A2AE-AFFA4A61BCB3}" destId="{10063DD5-99CD-45F0-BF6B-9F3B8A6DD699}" srcOrd="3" destOrd="0" presId="urn:microsoft.com/office/officeart/2005/8/layout/chevron2"/>
    <dgm:cxn modelId="{A0E1A498-E749-4B70-8023-CA603168A30D}" type="presParOf" srcId="{FFCBB2DF-7907-467C-A2AE-AFFA4A61BCB3}" destId="{A67721BE-C4EA-472C-A594-9D133FF81F8C}" srcOrd="4" destOrd="0" presId="urn:microsoft.com/office/officeart/2005/8/layout/chevron2"/>
    <dgm:cxn modelId="{5311D17E-0AE6-4360-8AD3-546F462D8CB1}" type="presParOf" srcId="{A67721BE-C4EA-472C-A594-9D133FF81F8C}" destId="{73C78629-8C52-4895-9993-60501D95B40D}" srcOrd="0" destOrd="0" presId="urn:microsoft.com/office/officeart/2005/8/layout/chevron2"/>
    <dgm:cxn modelId="{97ECA1D1-E397-4138-ACA8-1C4F1D26B625}" type="presParOf" srcId="{A67721BE-C4EA-472C-A594-9D133FF81F8C}" destId="{8DDA9E4A-3276-48B1-A506-AE31E613B4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36CF-8978-43F5-A5CE-861E5727B382}">
      <dsp:nvSpPr>
        <dsp:cNvPr id="0" name=""/>
        <dsp:cNvSpPr/>
      </dsp:nvSpPr>
      <dsp:spPr>
        <a:xfrm rot="5400000">
          <a:off x="-250761" y="250761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Voortraject</a:t>
          </a:r>
        </a:p>
      </dsp:txBody>
      <dsp:txXfrm rot="-5400000">
        <a:off x="1" y="585110"/>
        <a:ext cx="1170219" cy="501523"/>
      </dsp:txXfrm>
    </dsp:sp>
    <dsp:sp modelId="{295BB82A-FE35-4A54-BD73-0830AF35E472}">
      <dsp:nvSpPr>
        <dsp:cNvPr id="0" name=""/>
        <dsp:cNvSpPr/>
      </dsp:nvSpPr>
      <dsp:spPr>
        <a:xfrm rot="5400000">
          <a:off x="3687136" y="-2217943"/>
          <a:ext cx="1086632" cy="554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sp:txBody>
      <dsp:txXfrm rot="-5400000">
        <a:off x="1460304" y="61934"/>
        <a:ext cx="5487253" cy="980542"/>
      </dsp:txXfrm>
    </dsp:sp>
    <dsp:sp modelId="{76F204F6-42FE-4F3C-BEB3-8CDD83E0B419}">
      <dsp:nvSpPr>
        <dsp:cNvPr id="0" name=""/>
        <dsp:cNvSpPr/>
      </dsp:nvSpPr>
      <dsp:spPr>
        <a:xfrm rot="5400000">
          <a:off x="-191286" y="1757915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1-5 maanden</a:t>
          </a:r>
        </a:p>
      </dsp:txBody>
      <dsp:txXfrm rot="-5400000">
        <a:off x="59476" y="2092264"/>
        <a:ext cx="1170219" cy="501523"/>
      </dsp:txXfrm>
    </dsp:sp>
    <dsp:sp modelId="{380A3323-3282-4AEA-A553-747CFA40C7E1}">
      <dsp:nvSpPr>
        <dsp:cNvPr id="0" name=""/>
        <dsp:cNvSpPr/>
      </dsp:nvSpPr>
      <dsp:spPr>
        <a:xfrm rot="5400000">
          <a:off x="3847582" y="-786266"/>
          <a:ext cx="765739" cy="5673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 kern="1200">
            <a:solidFill>
              <a:schemeClr val="bg1">
                <a:lumMod val="50000"/>
              </a:schemeClr>
            </a:solidFill>
            <a:latin typeface="Fieldwork Geo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sp:txBody>
      <dsp:txXfrm rot="-5400000">
        <a:off x="1393716" y="1704980"/>
        <a:ext cx="5636092" cy="690979"/>
      </dsp:txXfrm>
    </dsp:sp>
    <dsp:sp modelId="{73C78629-8C52-4895-9993-60501D95B40D}">
      <dsp:nvSpPr>
        <dsp:cNvPr id="0" name=""/>
        <dsp:cNvSpPr/>
      </dsp:nvSpPr>
      <dsp:spPr>
        <a:xfrm rot="5400000">
          <a:off x="-191286" y="3522632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&gt;6 maanden tot uiterlijk 3 jaar </a:t>
          </a:r>
        </a:p>
      </dsp:txBody>
      <dsp:txXfrm rot="-5400000">
        <a:off x="59476" y="3856981"/>
        <a:ext cx="1170219" cy="501523"/>
      </dsp:txXfrm>
    </dsp:sp>
    <dsp:sp modelId="{8DDA9E4A-3276-48B1-A506-AE31E613B47F}">
      <dsp:nvSpPr>
        <dsp:cNvPr id="0" name=""/>
        <dsp:cNvSpPr/>
      </dsp:nvSpPr>
      <dsp:spPr>
        <a:xfrm rot="5400000">
          <a:off x="3473073" y="930902"/>
          <a:ext cx="1633708" cy="5763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>
            <a:solidFill>
              <a:schemeClr val="bg1">
                <a:lumMod val="50000"/>
              </a:schemeClr>
            </a:solidFill>
            <a:latin typeface="Fieldwork Geo"/>
          </a:endParaRPr>
        </a:p>
      </dsp:txBody>
      <dsp:txXfrm rot="-5400000">
        <a:off x="1408120" y="3075607"/>
        <a:ext cx="5683864" cy="147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2C14-4DEC-483B-A694-2C31022FCE31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A3E4-E06F-4F52-87F6-0078121DBE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maatwerk/2020/51/wanbetalers-zorgverzekering-2019-naar-gemeen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Uitstroom van bijstandsgerechtigden uit de bestuursrechtelijke premieheffing </a:t>
            </a:r>
            <a:r>
              <a:rPr lang="nl-NL" sz="8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(voortaan bronheffing).</a:t>
            </a:r>
            <a:br>
              <a:rPr lang="nl-NL" sz="8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</a:br>
            <a:r>
              <a:rPr lang="nl-NL" sz="8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Deze mensen staan gemeld bij de CAK.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8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Soort trechter: je begint breed met allerlei mogelijkheden. Laatste redmiddel is de RUB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Zie ook </a:t>
            </a:r>
            <a:r>
              <a:rPr lang="nl-NL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https://www.cbs.nl/nl-nl/maatwerk/2020/51/wanbetalers-zorgverzekering-2019-naar-gemeente</a:t>
            </a:r>
            <a:endParaRPr lang="nl-NL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Tijdsinvestering/planning: afhankelijk van tempo besluitvorming gemeente en aanleveren gegevens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274914" y="1"/>
            <a:ext cx="6900153" cy="3324297"/>
          </a:xfrm>
          <a:custGeom>
            <a:avLst/>
            <a:gdLst>
              <a:gd name="connsiteX0" fmla="*/ 0 w 5175115"/>
              <a:gd name="connsiteY0" fmla="*/ 0 h 2493223"/>
              <a:gd name="connsiteX1" fmla="*/ 5175115 w 5175115"/>
              <a:gd name="connsiteY1" fmla="*/ 0 h 2493223"/>
              <a:gd name="connsiteX2" fmla="*/ 5175115 w 5175115"/>
              <a:gd name="connsiteY2" fmla="*/ 2493223 h 2493223"/>
              <a:gd name="connsiteX3" fmla="*/ 0 w 5175115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115" h="2493223">
                <a:moveTo>
                  <a:pt x="0" y="0"/>
                </a:moveTo>
                <a:lnTo>
                  <a:pt x="5175115" y="0"/>
                </a:lnTo>
                <a:lnTo>
                  <a:pt x="5175115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264531" y="3533704"/>
            <a:ext cx="8910536" cy="3324297"/>
          </a:xfrm>
          <a:custGeom>
            <a:avLst/>
            <a:gdLst>
              <a:gd name="connsiteX0" fmla="*/ 0 w 6682902"/>
              <a:gd name="connsiteY0" fmla="*/ 0 h 2493223"/>
              <a:gd name="connsiteX1" fmla="*/ 6682902 w 6682902"/>
              <a:gd name="connsiteY1" fmla="*/ 0 h 2493223"/>
              <a:gd name="connsiteX2" fmla="*/ 6682902 w 6682902"/>
              <a:gd name="connsiteY2" fmla="*/ 2493223 h 2493223"/>
              <a:gd name="connsiteX3" fmla="*/ 0 w 6682902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2902" h="2493223">
                <a:moveTo>
                  <a:pt x="0" y="0"/>
                </a:moveTo>
                <a:lnTo>
                  <a:pt x="6682902" y="0"/>
                </a:lnTo>
                <a:lnTo>
                  <a:pt x="6682902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533704"/>
            <a:ext cx="3060971" cy="3324297"/>
          </a:xfrm>
          <a:custGeom>
            <a:avLst/>
            <a:gdLst>
              <a:gd name="connsiteX0" fmla="*/ 0 w 2295728"/>
              <a:gd name="connsiteY0" fmla="*/ 0 h 2493223"/>
              <a:gd name="connsiteX1" fmla="*/ 2295728 w 2295728"/>
              <a:gd name="connsiteY1" fmla="*/ 0 h 2493223"/>
              <a:gd name="connsiteX2" fmla="*/ 2295728 w 2295728"/>
              <a:gd name="connsiteY2" fmla="*/ 2493223 h 2493223"/>
              <a:gd name="connsiteX3" fmla="*/ 0 w 2295728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728" h="2493223">
                <a:moveTo>
                  <a:pt x="0" y="0"/>
                </a:moveTo>
                <a:lnTo>
                  <a:pt x="2295728" y="0"/>
                </a:lnTo>
                <a:lnTo>
                  <a:pt x="2295728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157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559639" y="892639"/>
            <a:ext cx="2536360" cy="2536360"/>
          </a:xfrm>
          <a:custGeom>
            <a:avLst/>
            <a:gdLst>
              <a:gd name="connsiteX0" fmla="*/ 190227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  <a:gd name="connsiteX3" fmla="*/ 190227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1902270" y="0"/>
                </a:moveTo>
                <a:lnTo>
                  <a:pt x="1902270" y="1902270"/>
                </a:lnTo>
                <a:lnTo>
                  <a:pt x="0" y="1902270"/>
                </a:lnTo>
                <a:cubicBezTo>
                  <a:pt x="0" y="851675"/>
                  <a:pt x="851676" y="0"/>
                  <a:pt x="190227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559639" y="3429001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0 h 1902270"/>
              <a:gd name="connsiteX2" fmla="*/ 1902270 w 1902270"/>
              <a:gd name="connsiteY2" fmla="*/ 1902270 h 1902270"/>
              <a:gd name="connsiteX3" fmla="*/ 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lnTo>
                  <a:pt x="1902270" y="0"/>
                </a:lnTo>
                <a:lnTo>
                  <a:pt x="1902270" y="1902270"/>
                </a:lnTo>
                <a:cubicBezTo>
                  <a:pt x="851676" y="1902270"/>
                  <a:pt x="0" y="1050595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892639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cubicBezTo>
                  <a:pt x="1050595" y="0"/>
                  <a:pt x="1902270" y="851675"/>
                  <a:pt x="1902270" y="1902270"/>
                </a:cubicBezTo>
                <a:lnTo>
                  <a:pt x="0" y="190227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9" y="3428999"/>
            <a:ext cx="2536360" cy="2536363"/>
          </a:xfrm>
          <a:custGeom>
            <a:avLst/>
            <a:gdLst>
              <a:gd name="connsiteX0" fmla="*/ 0 w 1902270"/>
              <a:gd name="connsiteY0" fmla="*/ 0 h 1902272"/>
              <a:gd name="connsiteX1" fmla="*/ 1902270 w 1902270"/>
              <a:gd name="connsiteY1" fmla="*/ 0 h 1902272"/>
              <a:gd name="connsiteX2" fmla="*/ 0 w 1902270"/>
              <a:gd name="connsiteY2" fmla="*/ 1902272 h 190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2">
                <a:moveTo>
                  <a:pt x="0" y="0"/>
                </a:moveTo>
                <a:lnTo>
                  <a:pt x="1902270" y="0"/>
                </a:lnTo>
                <a:cubicBezTo>
                  <a:pt x="1902270" y="1050596"/>
                  <a:pt x="1050595" y="1902272"/>
                  <a:pt x="0" y="1902272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9982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45000" y="1854199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372229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7321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4359883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8211765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8001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4359883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8211765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0070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507999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6299200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299200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6299200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0045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7999" y="4235116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4199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249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109817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1233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84801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2808972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1047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715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31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048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3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9144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468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6858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984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 hasCustomPrompt="1"/>
          </p:nvPr>
        </p:nvSpPr>
        <p:spPr>
          <a:xfrm>
            <a:off x="2438400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48768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152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6" hasCustomPrompt="1"/>
          </p:nvPr>
        </p:nvSpPr>
        <p:spPr>
          <a:xfrm>
            <a:off x="9753602" y="342900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3312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9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2323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98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1373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13046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8357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0832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8523" y="5054600"/>
            <a:ext cx="1168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3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2679033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3022600"/>
            <a:ext cx="2679033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666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514600"/>
            <a:ext cx="2679033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8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5505295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3" y="2514600"/>
            <a:ext cx="5505295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3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46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4279413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8050824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07709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1373237" y="1870130"/>
            <a:ext cx="4711451" cy="27018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83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3708401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1157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37083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6604002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5038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501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900"/>
            <a:ext cx="5080001" cy="5397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3136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469899"/>
            <a:ext cx="5080001" cy="53975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7709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4133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32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421929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352327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282725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19317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69642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12800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67343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1" y="485140"/>
            <a:ext cx="559054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68780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88937" y="1974089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95063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31673" y="3476832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05147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 hasCustomPrompt="1"/>
          </p:nvPr>
        </p:nvSpPr>
        <p:spPr>
          <a:xfrm>
            <a:off x="9418338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 hasCustomPrompt="1"/>
          </p:nvPr>
        </p:nvSpPr>
        <p:spPr>
          <a:xfrm>
            <a:off x="766653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103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4979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246774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94420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727200" y="2121172"/>
            <a:ext cx="3798111" cy="2444345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98952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1731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0367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54473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0280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156581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46251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657600" y="2260601"/>
            <a:ext cx="4876800" cy="3036232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85972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53407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543695" y="3449701"/>
            <a:ext cx="1504360" cy="2470673"/>
          </a:xfrm>
          <a:custGeom>
            <a:avLst/>
            <a:gdLst>
              <a:gd name="connsiteX0" fmla="*/ 1128270 w 1128270"/>
              <a:gd name="connsiteY0" fmla="*/ 0 h 1853005"/>
              <a:gd name="connsiteX1" fmla="*/ 1128270 w 1128270"/>
              <a:gd name="connsiteY1" fmla="*/ 1853005 h 1853005"/>
              <a:gd name="connsiteX2" fmla="*/ 0 w 1128270"/>
              <a:gd name="connsiteY2" fmla="*/ 1853005 h 1853005"/>
              <a:gd name="connsiteX3" fmla="*/ 0 w 1128270"/>
              <a:gd name="connsiteY3" fmla="*/ 1809 h 185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70" h="1853005">
                <a:moveTo>
                  <a:pt x="1128270" y="0"/>
                </a:moveTo>
                <a:lnTo>
                  <a:pt x="1128270" y="1853005"/>
                </a:lnTo>
                <a:lnTo>
                  <a:pt x="0" y="1853005"/>
                </a:lnTo>
                <a:lnTo>
                  <a:pt x="0" y="18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45009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979983" y="2007734"/>
            <a:ext cx="3753101" cy="4710892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79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79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6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424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1" hasCustomPrompt="1"/>
          </p:nvPr>
        </p:nvSpPr>
        <p:spPr>
          <a:xfrm>
            <a:off x="7737329" y="1370535"/>
            <a:ext cx="3259129" cy="4090856"/>
          </a:xfrm>
          <a:custGeom>
            <a:avLst/>
            <a:gdLst>
              <a:gd name="connsiteX0" fmla="*/ 13617 w 2444347"/>
              <a:gd name="connsiteY0" fmla="*/ 0 h 3068142"/>
              <a:gd name="connsiteX1" fmla="*/ 2432999 w 2444347"/>
              <a:gd name="connsiteY1" fmla="*/ 2268 h 3068142"/>
              <a:gd name="connsiteX2" fmla="*/ 2444347 w 2444347"/>
              <a:gd name="connsiteY2" fmla="*/ 15874 h 3068142"/>
              <a:gd name="connsiteX3" fmla="*/ 2444347 w 2444347"/>
              <a:gd name="connsiteY3" fmla="*/ 3056804 h 3068142"/>
              <a:gd name="connsiteX4" fmla="*/ 2430730 w 2444347"/>
              <a:gd name="connsiteY4" fmla="*/ 3068142 h 3068142"/>
              <a:gd name="connsiteX5" fmla="*/ 13617 w 2444347"/>
              <a:gd name="connsiteY5" fmla="*/ 3068142 h 3068142"/>
              <a:gd name="connsiteX6" fmla="*/ 0 w 2444347"/>
              <a:gd name="connsiteY6" fmla="*/ 3054536 h 3068142"/>
              <a:gd name="connsiteX7" fmla="*/ 2269 w 2444347"/>
              <a:gd name="connsiteY7" fmla="*/ 13606 h 3068142"/>
              <a:gd name="connsiteX8" fmla="*/ 13617 w 2444347"/>
              <a:gd name="connsiteY8" fmla="*/ 0 h 30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347" h="3068142">
                <a:moveTo>
                  <a:pt x="13617" y="0"/>
                </a:moveTo>
                <a:cubicBezTo>
                  <a:pt x="2432999" y="2268"/>
                  <a:pt x="2432999" y="2268"/>
                  <a:pt x="2432999" y="2268"/>
                </a:cubicBezTo>
                <a:cubicBezTo>
                  <a:pt x="2439808" y="2268"/>
                  <a:pt x="2444347" y="6803"/>
                  <a:pt x="2444347" y="15874"/>
                </a:cubicBezTo>
                <a:cubicBezTo>
                  <a:pt x="2444347" y="3056804"/>
                  <a:pt x="2444347" y="3056804"/>
                  <a:pt x="2444347" y="3056804"/>
                </a:cubicBezTo>
                <a:cubicBezTo>
                  <a:pt x="2444347" y="3063607"/>
                  <a:pt x="2437538" y="3068142"/>
                  <a:pt x="2430730" y="3068142"/>
                </a:cubicBezTo>
                <a:cubicBezTo>
                  <a:pt x="13617" y="3068142"/>
                  <a:pt x="13617" y="3068142"/>
                  <a:pt x="13617" y="3068142"/>
                </a:cubicBezTo>
                <a:cubicBezTo>
                  <a:pt x="6809" y="3068142"/>
                  <a:pt x="0" y="3061339"/>
                  <a:pt x="0" y="3054536"/>
                </a:cubicBezTo>
                <a:cubicBezTo>
                  <a:pt x="2269" y="13606"/>
                  <a:pt x="2269" y="13606"/>
                  <a:pt x="2269" y="13606"/>
                </a:cubicBezTo>
                <a:cubicBezTo>
                  <a:pt x="2269" y="6803"/>
                  <a:pt x="6809" y="0"/>
                  <a:pt x="1361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6676857" y="2353101"/>
            <a:ext cx="1933040" cy="3174712"/>
          </a:xfrm>
          <a:custGeom>
            <a:avLst/>
            <a:gdLst>
              <a:gd name="connsiteX0" fmla="*/ 1449780 w 1449780"/>
              <a:gd name="connsiteY0" fmla="*/ 0 h 2381034"/>
              <a:gd name="connsiteX1" fmla="*/ 1449780 w 1449780"/>
              <a:gd name="connsiteY1" fmla="*/ 2381034 h 2381034"/>
              <a:gd name="connsiteX2" fmla="*/ 0 w 1449780"/>
              <a:gd name="connsiteY2" fmla="*/ 2381034 h 2381034"/>
              <a:gd name="connsiteX3" fmla="*/ 0 w 1449780"/>
              <a:gd name="connsiteY3" fmla="*/ 2325 h 23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80" h="2381034">
                <a:moveTo>
                  <a:pt x="1449780" y="0"/>
                </a:moveTo>
                <a:lnTo>
                  <a:pt x="1449780" y="2381034"/>
                </a:lnTo>
                <a:lnTo>
                  <a:pt x="0" y="2381034"/>
                </a:lnTo>
                <a:lnTo>
                  <a:pt x="0" y="23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1924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17601" y="1598679"/>
            <a:ext cx="4654527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21512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1" hasCustomPrompt="1"/>
          </p:nvPr>
        </p:nvSpPr>
        <p:spPr>
          <a:xfrm>
            <a:off x="3141913" y="1598679"/>
            <a:ext cx="4628824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55822" y="3376677"/>
            <a:ext cx="3072845" cy="192345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 hasCustomPrompt="1"/>
          </p:nvPr>
        </p:nvSpPr>
        <p:spPr>
          <a:xfrm>
            <a:off x="2670836" y="3469883"/>
            <a:ext cx="1411179" cy="1771311"/>
          </a:xfrm>
          <a:custGeom>
            <a:avLst/>
            <a:gdLst>
              <a:gd name="connsiteX0" fmla="*/ 5896 w 1058384"/>
              <a:gd name="connsiteY0" fmla="*/ 0 h 1328483"/>
              <a:gd name="connsiteX1" fmla="*/ 1053471 w 1058384"/>
              <a:gd name="connsiteY1" fmla="*/ 982 h 1328483"/>
              <a:gd name="connsiteX2" fmla="*/ 1058384 w 1058384"/>
              <a:gd name="connsiteY2" fmla="*/ 6873 h 1328483"/>
              <a:gd name="connsiteX3" fmla="*/ 1058384 w 1058384"/>
              <a:gd name="connsiteY3" fmla="*/ 1323574 h 1328483"/>
              <a:gd name="connsiteX4" fmla="*/ 1052488 w 1058384"/>
              <a:gd name="connsiteY4" fmla="*/ 1328483 h 1328483"/>
              <a:gd name="connsiteX5" fmla="*/ 5896 w 1058384"/>
              <a:gd name="connsiteY5" fmla="*/ 1328483 h 1328483"/>
              <a:gd name="connsiteX6" fmla="*/ 0 w 1058384"/>
              <a:gd name="connsiteY6" fmla="*/ 1322592 h 1328483"/>
              <a:gd name="connsiteX7" fmla="*/ 983 w 1058384"/>
              <a:gd name="connsiteY7" fmla="*/ 5891 h 1328483"/>
              <a:gd name="connsiteX8" fmla="*/ 5896 w 1058384"/>
              <a:gd name="connsiteY8" fmla="*/ 0 h 13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384" h="1328483">
                <a:moveTo>
                  <a:pt x="5896" y="0"/>
                </a:moveTo>
                <a:cubicBezTo>
                  <a:pt x="1053471" y="982"/>
                  <a:pt x="1053471" y="982"/>
                  <a:pt x="1053471" y="982"/>
                </a:cubicBezTo>
                <a:cubicBezTo>
                  <a:pt x="1056419" y="982"/>
                  <a:pt x="1058384" y="2946"/>
                  <a:pt x="1058384" y="6873"/>
                </a:cubicBezTo>
                <a:cubicBezTo>
                  <a:pt x="1058384" y="1323574"/>
                  <a:pt x="1058384" y="1323574"/>
                  <a:pt x="1058384" y="1323574"/>
                </a:cubicBezTo>
                <a:cubicBezTo>
                  <a:pt x="1058384" y="1326519"/>
                  <a:pt x="1055436" y="1328483"/>
                  <a:pt x="1052488" y="1328483"/>
                </a:cubicBezTo>
                <a:cubicBezTo>
                  <a:pt x="5896" y="1328483"/>
                  <a:pt x="5896" y="1328483"/>
                  <a:pt x="5896" y="1328483"/>
                </a:cubicBezTo>
                <a:cubicBezTo>
                  <a:pt x="2948" y="1328483"/>
                  <a:pt x="0" y="1325538"/>
                  <a:pt x="0" y="1322592"/>
                </a:cubicBezTo>
                <a:cubicBezTo>
                  <a:pt x="983" y="5891"/>
                  <a:pt x="983" y="5891"/>
                  <a:pt x="983" y="5891"/>
                </a:cubicBezTo>
                <a:cubicBezTo>
                  <a:pt x="983" y="2946"/>
                  <a:pt x="2948" y="0"/>
                  <a:pt x="589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168900" y="4131585"/>
            <a:ext cx="747363" cy="1227424"/>
          </a:xfrm>
          <a:custGeom>
            <a:avLst/>
            <a:gdLst>
              <a:gd name="connsiteX0" fmla="*/ 560522 w 560522"/>
              <a:gd name="connsiteY0" fmla="*/ 0 h 920568"/>
              <a:gd name="connsiteX1" fmla="*/ 560522 w 560522"/>
              <a:gd name="connsiteY1" fmla="*/ 920568 h 920568"/>
              <a:gd name="connsiteX2" fmla="*/ 0 w 560522"/>
              <a:gd name="connsiteY2" fmla="*/ 920568 h 920568"/>
              <a:gd name="connsiteX3" fmla="*/ 0 w 560522"/>
              <a:gd name="connsiteY3" fmla="*/ 899 h 92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522" h="920568">
                <a:moveTo>
                  <a:pt x="560522" y="0"/>
                </a:moveTo>
                <a:lnTo>
                  <a:pt x="560522" y="920568"/>
                </a:lnTo>
                <a:lnTo>
                  <a:pt x="0" y="920568"/>
                </a:lnTo>
                <a:lnTo>
                  <a:pt x="0" y="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8941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19520" y="1598679"/>
            <a:ext cx="466761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03752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39840" y="1598679"/>
            <a:ext cx="464729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5663783" y="3870534"/>
            <a:ext cx="1181176" cy="1939895"/>
          </a:xfrm>
          <a:custGeom>
            <a:avLst/>
            <a:gdLst>
              <a:gd name="connsiteX0" fmla="*/ 885882 w 885882"/>
              <a:gd name="connsiteY0" fmla="*/ 0 h 1454921"/>
              <a:gd name="connsiteX1" fmla="*/ 885882 w 885882"/>
              <a:gd name="connsiteY1" fmla="*/ 1454921 h 1454921"/>
              <a:gd name="connsiteX2" fmla="*/ 0 w 885882"/>
              <a:gd name="connsiteY2" fmla="*/ 1454921 h 1454921"/>
              <a:gd name="connsiteX3" fmla="*/ 0 w 885882"/>
              <a:gd name="connsiteY3" fmla="*/ 1421 h 145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82" h="1454921">
                <a:moveTo>
                  <a:pt x="885882" y="0"/>
                </a:moveTo>
                <a:lnTo>
                  <a:pt x="885882" y="1454921"/>
                </a:lnTo>
                <a:lnTo>
                  <a:pt x="0" y="1454921"/>
                </a:lnTo>
                <a:lnTo>
                  <a:pt x="0" y="142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1511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76645"/>
            <a:ext cx="11157817" cy="29747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768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455085"/>
            <a:ext cx="5588000" cy="59203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08950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86985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39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1" y="1178427"/>
            <a:ext cx="5569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6096001" y="455085"/>
            <a:ext cx="5569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0927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40" y="1848051"/>
            <a:ext cx="12196839" cy="45431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297485" y="203778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6486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978463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45625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12788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202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8673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19230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970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3"/>
            <a:ext cx="5587999" cy="3339163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250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9047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795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53745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30872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2379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172988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8995860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2662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17093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67748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89033" y="1996350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89033" y="3500342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89033" y="5004333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389033" y="492358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93353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02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6457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337147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409720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8229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62135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9956868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4285451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6636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062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2122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47887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7098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5685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4" hasCustomPrompt="1"/>
          </p:nvPr>
        </p:nvSpPr>
        <p:spPr>
          <a:xfrm>
            <a:off x="73757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7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488061" y="2297619"/>
            <a:ext cx="5203408" cy="2858581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3619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" y="1013624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1936040" y="3293186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7602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3263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82"/>
          <p:cNvSpPr>
            <a:spLocks noGrp="1"/>
          </p:cNvSpPr>
          <p:nvPr>
            <p:ph type="pic" sz="quarter" idx="21" hasCustomPrompt="1"/>
          </p:nvPr>
        </p:nvSpPr>
        <p:spPr>
          <a:xfrm>
            <a:off x="4308909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82"/>
          <p:cNvSpPr>
            <a:spLocks noGrp="1"/>
          </p:cNvSpPr>
          <p:nvPr>
            <p:ph type="pic" sz="quarter" idx="22" hasCustomPrompt="1"/>
          </p:nvPr>
        </p:nvSpPr>
        <p:spPr>
          <a:xfrm>
            <a:off x="8109817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82"/>
          <p:cNvSpPr>
            <a:spLocks noGrp="1"/>
          </p:cNvSpPr>
          <p:nvPr>
            <p:ph type="pic" sz="quarter" idx="23" hasCustomPrompt="1"/>
          </p:nvPr>
        </p:nvSpPr>
        <p:spPr>
          <a:xfrm>
            <a:off x="508000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82"/>
          <p:cNvSpPr>
            <a:spLocks noGrp="1"/>
          </p:cNvSpPr>
          <p:nvPr>
            <p:ph type="pic" sz="quarter" idx="24" hasCustomPrompt="1"/>
          </p:nvPr>
        </p:nvSpPr>
        <p:spPr>
          <a:xfrm>
            <a:off x="4308909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8109817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8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1" y="42069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362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962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5052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95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588000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588000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00202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8002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4227274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946546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 hasCustomPrompt="1"/>
          </p:nvPr>
        </p:nvSpPr>
        <p:spPr>
          <a:xfrm>
            <a:off x="9806182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6086910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2367638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715715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VP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7620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1863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51417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50508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452325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569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2853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3557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166005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89996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707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18933"/>
            <a:ext cx="12192000" cy="353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30285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3380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459131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07741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13884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714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3911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41499"/>
            <a:ext cx="11157817" cy="22909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7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47079" y="6442082"/>
            <a:ext cx="479973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514354" y="6553390"/>
            <a:ext cx="6197599" cy="1435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| Company Name</a:t>
            </a:r>
            <a:r>
              <a:rPr lang="en-US" sz="933" b="0" kern="1500" baseline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Date 2018</a:t>
            </a:r>
          </a:p>
        </p:txBody>
      </p:sp>
    </p:spTree>
    <p:extLst>
      <p:ext uri="{BB962C8B-B14F-4D97-AF65-F5344CB8AC3E}">
        <p14:creationId xmlns:p14="http://schemas.microsoft.com/office/powerpoint/2010/main" val="34609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s&amp;f">
            <a:extLst>
              <a:ext uri="{FF2B5EF4-FFF2-40B4-BE49-F238E27FC236}">
                <a16:creationId xmlns:a16="http://schemas.microsoft.com/office/drawing/2014/main" id="{C41E4D78-479A-4087-8FBB-A5C33572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5" y="476225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A75E40-17B2-4045-A58F-E65B7DCE0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364349"/>
            <a:ext cx="4072532" cy="7249105"/>
          </a:xfrm>
          <a:prstGeom prst="rect">
            <a:avLst/>
          </a:prstGeom>
        </p:spPr>
      </p:pic>
      <p:pic>
        <p:nvPicPr>
          <p:cNvPr id="16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7ED4C6D3-B126-4FE1-9608-41FB70E2A7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-2007" y="0"/>
            <a:ext cx="4800000" cy="6858000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6CE15FA-6F14-4A73-9703-D2D6024A61B3}"/>
              </a:ext>
            </a:extLst>
          </p:cNvPr>
          <p:cNvSpPr/>
          <p:nvPr/>
        </p:nvSpPr>
        <p:spPr bwMode="auto">
          <a:xfrm>
            <a:off x="1" y="-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3733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7673222-4BB6-4D60-B9F3-86FE88DAE71E}"/>
              </a:ext>
            </a:extLst>
          </p:cNvPr>
          <p:cNvSpPr/>
          <p:nvPr/>
        </p:nvSpPr>
        <p:spPr>
          <a:xfrm>
            <a:off x="503163" y="6210427"/>
            <a:ext cx="4005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nl-NL" sz="1600" b="1">
                <a:solidFill>
                  <a:srgbClr val="FFFFFF"/>
                </a:solidFill>
                <a:latin typeface="Fieldwork Geo" pitchFamily="2" charset="77"/>
                <a:ea typeface="MS Mincho"/>
                <a:cs typeface="Calibri" panose="020F0502020204030204" pitchFamily="34" charset="0"/>
              </a:rPr>
              <a:t>(plaats), (datum ) 2021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890706D-933A-49FB-9F23-37EE251C4F1E}"/>
              </a:ext>
            </a:extLst>
          </p:cNvPr>
          <p:cNvSpPr/>
          <p:nvPr/>
        </p:nvSpPr>
        <p:spPr>
          <a:xfrm>
            <a:off x="5218505" y="2147260"/>
            <a:ext cx="6059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Organiseren uitstroom bijstandsgerechtigden (RUB) </a:t>
            </a:r>
            <a:endParaRPr lang="nl-NL" sz="2800">
              <a:solidFill>
                <a:schemeClr val="bg1">
                  <a:lumMod val="50000"/>
                </a:schemeClr>
              </a:solidFill>
              <a:latin typeface="Fieldwork Geo"/>
            </a:endParaRPr>
          </a:p>
          <a:p>
            <a:r>
              <a:rPr lang="nl-NL" sz="2800">
                <a:solidFill>
                  <a:schemeClr val="bg1">
                    <a:lumMod val="50000"/>
                  </a:schemeClr>
                </a:solidFill>
                <a:latin typeface="Fieldwork Geo"/>
              </a:rPr>
              <a:t>vanuit</a:t>
            </a:r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Preventiecoalitie Schuldenaanpak en gezondheid</a:t>
            </a:r>
            <a:endParaRPr lang="nl-NL" sz="3600" b="1">
              <a:solidFill>
                <a:srgbClr val="262626">
                  <a:lumMod val="75000"/>
                  <a:lumOff val="25000"/>
                </a:srgbClr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149D520-E4EA-484B-A6C9-DCC272A1F4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63" y="589084"/>
            <a:ext cx="4227830" cy="68453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7125DFC-C2F0-498A-AAA9-729810CA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416" y="734656"/>
            <a:ext cx="3930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 presentatie plan van aanpak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F1B4122E-1967-441C-A5A4-3F82C0E5E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4772"/>
            <a:ext cx="2022065" cy="10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822302" y="495285"/>
            <a:ext cx="5374433" cy="589151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Aanmelden gemeentepolis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330539" y="48911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812C749A-2551-47A5-B82F-A2E9FD8DE963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Klantgesprekken en bepalen definitieve deelnemers;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Verzekeraar verzoeken om bronheffing bij betreffende mensen via CAK op te schorten;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Aanmelding nieuwe verzekering;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inhouden en doorbetalen en aflossing betalingsregeling.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indent="0" defTabSz="1219170">
              <a:spcBef>
                <a:spcPct val="20000"/>
              </a:spcBef>
              <a:buNone/>
            </a:pP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Opschorting bronheffing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De zorgverzekeraar informeert het CAK over de datum van opschorting van de Bestuursrechtelijke premieheffing;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stopt met ingang van dezelfde datum de inhouding van de bronheffing;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zet deze om in een inhouding van de premie.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F1989620-FBF8-4D38-83FA-7D9782DED676}"/>
              </a:ext>
            </a:extLst>
          </p:cNvPr>
          <p:cNvSpPr/>
          <p:nvPr/>
        </p:nvSpPr>
        <p:spPr>
          <a:xfrm>
            <a:off x="5330539" y="336017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749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757065" y="485022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</a:t>
            </a: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Monitoring en begeleiding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Regelmatig voortgang premiebetaling en aflossing monitoren;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Starten aangrenzende interventies (preventie);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monitort op inzet en resultaat bij dreigende uitval.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Einde RUB regeling/Nazorg</a:t>
            </a:r>
            <a:endParaRPr lang="nl-NL" sz="18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479882" y="485022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AC42B885-8395-4380-BC75-8C3C302D4925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B0BA2ADA-31AA-4217-B039-8DEF5C968922}"/>
              </a:ext>
            </a:extLst>
          </p:cNvPr>
          <p:cNvSpPr/>
          <p:nvPr/>
        </p:nvSpPr>
        <p:spPr>
          <a:xfrm>
            <a:off x="5511183" y="280451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BE209BB-14AE-4D5E-97C3-BED1D2914B97}"/>
              </a:ext>
            </a:extLst>
          </p:cNvPr>
          <p:cNvSpPr txBox="1"/>
          <p:nvPr/>
        </p:nvSpPr>
        <p:spPr>
          <a:xfrm>
            <a:off x="5833689" y="3723616"/>
            <a:ext cx="60980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Finale kwijting nog openstaande schuld na 36 maanden of eerder bij afkoop;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CAK informeren dat schuldregeling succesvol is verlopen en definitief afmelden bij het CAK;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benadert verzekerden actief (telefonisch en per brief) bij beëindiging;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organiseert nazorg om uitval en recidive te voorkomen.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3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Vervolg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192B706D-53D5-42BA-80F6-B6E50074C84B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Verbinding andere (lopende) activiteiten preventie schulden en gezondheid (grote samenhang)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Ook andere interventies gericht op voorkomen instroom?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organisatie uitstroom organiseren nieuwe groepen (niet) bijstandsgerechtigden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Ondersteuning vanuit BS&amp;F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694B3E22-2A46-4DC0-BEC6-0F9665890288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Projectleiding/begeleiding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Klankbord: Leveren expertise/formats/best practices en zijn van vraagbaak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Kennisbank: Formats/handboeken, voorbeeldplanningen, -brieven etc.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52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Hoe nu verder?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RUB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doelgroep?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>
                <a:latin typeface="Fieldwork Geo"/>
              </a:rPr>
              <a:t>Formele besluitvorming gemeente (collegebesluit?)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Document tussen zorgverzekeraar en gemeenten opstellen: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Modelovereenkomst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Nadere afspraken zorgverzekeraar omtrent aanleveren documenten</a:t>
            </a:r>
          </a:p>
        </p:txBody>
      </p:sp>
    </p:spTree>
    <p:extLst>
      <p:ext uri="{BB962C8B-B14F-4D97-AF65-F5344CB8AC3E}">
        <p14:creationId xmlns:p14="http://schemas.microsoft.com/office/powerpoint/2010/main" val="125062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Tijdsplanning op hoofdlijnen bij start op 1 januari 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Voorbereiding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1 en 2 stappenplan (besluitvorming, bepalen doelgroep en starten projectgroep): uiterlijk 1 oktober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Uitvoering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3 en 4 stappenplan (benaderen doelgroep en oplossen losse eindjes en nagekomen acties): uiterlijk 1 december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Afronding: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5 en 6 stappenplan: uiterlijk 1 maart na start </a:t>
            </a:r>
            <a:r>
              <a:rPr lang="nl-NL" sz="1600">
                <a:latin typeface="Fieldwork Geo"/>
              </a:rPr>
              <a:t>in januari</a:t>
            </a: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Overige opvolging:  in reguliere dienstverlening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</p:txBody>
      </p:sp>
    </p:spTree>
    <p:extLst>
      <p:ext uri="{BB962C8B-B14F-4D97-AF65-F5344CB8AC3E}">
        <p14:creationId xmlns:p14="http://schemas.microsoft.com/office/powerpoint/2010/main" val="164618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CD7710CC-3BC6-4D0D-B163-5B98EC997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r="33234"/>
          <a:stretch/>
        </p:blipFill>
        <p:spPr>
          <a:xfrm flipH="1">
            <a:off x="-1" y="-1"/>
            <a:ext cx="4751295" cy="685800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03FA190B-6209-4E40-9EC1-71B3AF9CD2F4}"/>
              </a:ext>
            </a:extLst>
          </p:cNvPr>
          <p:cNvSpPr/>
          <p:nvPr/>
        </p:nvSpPr>
        <p:spPr bwMode="auto">
          <a:xfrm>
            <a:off x="0" y="0"/>
            <a:ext cx="47512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8437A7A-CDD4-42C9-95BA-8043E753C207}"/>
              </a:ext>
            </a:extLst>
          </p:cNvPr>
          <p:cNvSpPr txBox="1">
            <a:spLocks/>
          </p:cNvSpPr>
          <p:nvPr/>
        </p:nvSpPr>
        <p:spPr>
          <a:xfrm>
            <a:off x="831019" y="971223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VRAGEN?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0FD009B-6959-4373-B835-D1840A8D7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" y="1274673"/>
            <a:ext cx="1133812" cy="4597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0154970-2C83-49AC-A61E-7F579EF5CB23}"/>
              </a:ext>
            </a:extLst>
          </p:cNvPr>
          <p:cNvSpPr/>
          <p:nvPr/>
        </p:nvSpPr>
        <p:spPr>
          <a:xfrm>
            <a:off x="5799950" y="2736156"/>
            <a:ext cx="4686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>
                <a:solidFill>
                  <a:schemeClr val="tx2">
                    <a:lumMod val="75000"/>
                    <a:lumOff val="25000"/>
                  </a:schemeClr>
                </a:solidFill>
                <a:latin typeface="Fieldwork Geo Light" pitchFamily="2" charset="77"/>
                <a:ea typeface="MS Mincho"/>
                <a:cs typeface="Calibri" panose="020F0502020204030204" pitchFamily="34" charset="0"/>
              </a:rPr>
              <a:t>Dank voor jullie aandacht en graag tot ziens!</a:t>
            </a:r>
            <a:endParaRPr lang="nl-NL" sz="1400">
              <a:solidFill>
                <a:srgbClr val="FF0000"/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2C17E287-3B8F-4DCB-BA07-AB1311DA8F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1296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" y="2296726"/>
            <a:ext cx="7924801" cy="4165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67">
              <a:latin typeface="Fieldwork Geo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1473615" y="3925667"/>
            <a:ext cx="2925589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INLEIDING </a:t>
            </a:r>
            <a:endParaRPr lang="en-US" sz="1600">
              <a:latin typeface="Fieldwork Geo"/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736715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01</a:t>
            </a:r>
            <a:endParaRPr lang="en-US" sz="2667">
              <a:latin typeface="Fieldwork Geo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5181600" y="3925667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AANDACHTSPUNTEN</a:t>
            </a:r>
            <a:endParaRPr lang="en-US" sz="1333">
              <a:latin typeface="Fieldwork Geo"/>
            </a:endParaRPr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4450538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03</a:t>
            </a:r>
            <a:endParaRPr lang="en-US" sz="2667">
              <a:latin typeface="Fieldwork Geo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1497709" y="5255506"/>
            <a:ext cx="3136785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STAPPENPLAN </a:t>
            </a:r>
            <a:endParaRPr lang="en-US" sz="1333">
              <a:latin typeface="Fieldwork Geo"/>
            </a:endParaRP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766647" y="4990169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02</a:t>
            </a:r>
            <a:endParaRPr lang="en-US" sz="2667">
              <a:latin typeface="Fieldwork Geo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5181600" y="5237520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VERVOLG</a:t>
            </a:r>
            <a:endParaRPr lang="en-US" sz="1333">
              <a:latin typeface="Fieldwork Geo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4450539" y="5053656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04</a:t>
            </a:r>
            <a:endParaRPr lang="en-US" sz="2667">
              <a:latin typeface="Fieldwork Geo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C6FD3B25-BE34-4B97-846B-6447C8117C3D}"/>
              </a:ext>
            </a:extLst>
          </p:cNvPr>
          <p:cNvSpPr txBox="1">
            <a:spLocks/>
          </p:cNvSpPr>
          <p:nvPr/>
        </p:nvSpPr>
        <p:spPr>
          <a:xfrm>
            <a:off x="849115" y="2488951"/>
            <a:ext cx="5738891" cy="6566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b="1" err="1">
                <a:solidFill>
                  <a:schemeClr val="bg1"/>
                </a:solidFill>
                <a:latin typeface="Fieldwork Geo"/>
              </a:rPr>
              <a:t>Inhoud</a:t>
            </a:r>
            <a:endParaRPr lang="en-US" sz="13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4" name="Picture 2" descr="Afbeeldingsresultaat voor bs&amp;f">
            <a:extLst>
              <a:ext uri="{FF2B5EF4-FFF2-40B4-BE49-F238E27FC236}">
                <a16:creationId xmlns:a16="http://schemas.microsoft.com/office/drawing/2014/main" id="{7EEBBF98-541F-4A47-9836-4232D92C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4808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DB5632C-8FBA-4FBB-B5F0-333408477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3" y="3069009"/>
            <a:ext cx="1133812" cy="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Preventiecoalitie Schulden en Gezondheid</a:t>
            </a:r>
          </a:p>
          <a:p>
            <a:pPr marL="0" indent="0">
              <a:buNone/>
            </a:pPr>
            <a:endParaRPr lang="nl-NL" sz="1867" dirty="0">
              <a:latin typeface="Fieldwork Ge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De zorgverzekering is bij inwoners met een laag inkomen schuldenpost nummer één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Om gezondheidswinst te behalen belangrijk de financiële situatie te verbeteren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Bijstandsgerechtigden de Regeling Uitstroom Bijstandsgerechtigden (RUB) aanbieden gekoppeld aan </a:t>
            </a:r>
            <a:r>
              <a:rPr lang="nl-NL" sz="1800" dirty="0" err="1">
                <a:latin typeface="Fieldwork Geo"/>
                <a:cs typeface="Arial"/>
              </a:rPr>
              <a:t>vroegsignalering</a:t>
            </a:r>
            <a:r>
              <a:rPr lang="nl-NL" sz="1800" dirty="0">
                <a:latin typeface="Fieldwork Geo"/>
                <a:cs typeface="Arial"/>
              </a:rPr>
              <a:t> en activiteiten op het gebied van gezondheidspreventie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latin typeface="Fieldwork Geo"/>
                <a:cs typeface="Arial"/>
              </a:rPr>
              <a:t>Doel preventiecoalitie</a:t>
            </a:r>
            <a:r>
              <a:rPr lang="nl-NL" sz="1800" dirty="0">
                <a:latin typeface="Fieldwork Geo"/>
                <a:cs typeface="Arial"/>
              </a:rPr>
              <a:t>: door hulp bij inzet van de RUB en bevorderen van preventieactiviteiten het voor gemeenten eenvoudiger maken de kwetsbare doelgroep te bereiken en te ondersteunen</a:t>
            </a: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00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0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Schuldenaanpak: Regeling Uitstroom  Bijstandsgerechtigden (RUB)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solidFill>
                <a:schemeClr val="bg1">
                  <a:lumMod val="50000"/>
                </a:schemeClr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7683DF-62AC-4DCC-9D87-7B2B3FF6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291847"/>
              </p:ext>
            </p:extLst>
          </p:nvPr>
        </p:nvGraphicFramePr>
        <p:xfrm>
          <a:off x="4910674" y="1335882"/>
          <a:ext cx="7171735" cy="495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185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241707" y="767746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Analyse doelgroep</a:t>
            </a:r>
          </a:p>
          <a:p>
            <a:pPr marL="0" indent="0">
              <a:buNone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5C8C6B9-A19A-4938-B6B3-ACB6539B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99" y="1673555"/>
            <a:ext cx="66579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A4DBD68-2427-40F2-B1E3-078A4776B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42574"/>
              </p:ext>
            </p:extLst>
          </p:nvPr>
        </p:nvGraphicFramePr>
        <p:xfrm>
          <a:off x="5241707" y="5468058"/>
          <a:ext cx="965200" cy="22098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40963929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ieldwork Geo"/>
                        </a:rPr>
                        <a:t>BRON: CBS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1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Doelgroep gemeente X  (logo gemeente toevoegen)</a:t>
            </a:r>
          </a:p>
          <a:p>
            <a:pPr marL="0" indent="0">
              <a:buNone/>
            </a:pPr>
            <a:endParaRPr lang="nl-NL" sz="1867" b="1" dirty="0">
              <a:solidFill>
                <a:schemeClr val="tx2">
                  <a:lumMod val="75000"/>
                  <a:lumOff val="25000"/>
                </a:schemeClr>
              </a:solidFill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gemeente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uitkering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bij Univé  </a:t>
            </a: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83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Stappen (afhankelijk van beleidskeuzes)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8" name="Freeform 56">
            <a:extLst>
              <a:ext uri="{FF2B5EF4-FFF2-40B4-BE49-F238E27FC236}">
                <a16:creationId xmlns:a16="http://schemas.microsoft.com/office/drawing/2014/main" id="{DF59DCC8-D2FE-4CAE-ABAD-C8D3A866D79B}"/>
              </a:ext>
            </a:extLst>
          </p:cNvPr>
          <p:cNvSpPr>
            <a:spLocks/>
          </p:cNvSpPr>
          <p:nvPr/>
        </p:nvSpPr>
        <p:spPr bwMode="auto">
          <a:xfrm>
            <a:off x="6388250" y="2125537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81DE28D6-1733-42D5-9FFC-A045DE04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75" y="2149598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Bepalen doelgroep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DA98278C-8800-4DF7-BB02-32F55C407F3D}"/>
              </a:ext>
            </a:extLst>
          </p:cNvPr>
          <p:cNvSpPr>
            <a:spLocks/>
          </p:cNvSpPr>
          <p:nvPr/>
        </p:nvSpPr>
        <p:spPr bwMode="auto">
          <a:xfrm>
            <a:off x="6363246" y="3688364"/>
            <a:ext cx="4752528" cy="490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19000A17-8C27-4221-99CE-D27AA86F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32" y="3677581"/>
            <a:ext cx="4601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Aanmelden gemeentepolis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0F6A9281-28E4-4CA7-9DB3-693ECA861EDE}"/>
              </a:ext>
            </a:extLst>
          </p:cNvPr>
          <p:cNvSpPr>
            <a:spLocks/>
          </p:cNvSpPr>
          <p:nvPr/>
        </p:nvSpPr>
        <p:spPr bwMode="auto">
          <a:xfrm>
            <a:off x="6388250" y="4483471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8" name="Rectangle 57">
            <a:extLst>
              <a:ext uri="{FF2B5EF4-FFF2-40B4-BE49-F238E27FC236}">
                <a16:creationId xmlns:a16="http://schemas.microsoft.com/office/drawing/2014/main" id="{8AAF6EC3-CFC2-43CE-9CE4-85CF69BE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4600973"/>
            <a:ext cx="4569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Opschorting bronheffing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chemeClr val="bg1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6">
            <a:extLst>
              <a:ext uri="{FF2B5EF4-FFF2-40B4-BE49-F238E27FC236}">
                <a16:creationId xmlns:a16="http://schemas.microsoft.com/office/drawing/2014/main" id="{64AA8B7D-AF7D-4F26-811B-E79F88C7BC89}"/>
              </a:ext>
            </a:extLst>
          </p:cNvPr>
          <p:cNvSpPr>
            <a:spLocks/>
          </p:cNvSpPr>
          <p:nvPr/>
        </p:nvSpPr>
        <p:spPr bwMode="auto">
          <a:xfrm>
            <a:off x="6388250" y="5275559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0" name="Rectangle 57">
            <a:extLst>
              <a:ext uri="{FF2B5EF4-FFF2-40B4-BE49-F238E27FC236}">
                <a16:creationId xmlns:a16="http://schemas.microsoft.com/office/drawing/2014/main" id="{A20BF5D7-FD6E-49B6-AB5E-5C1BDD8F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5347567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Monitoring en begeleiding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id="{80E26F4F-9361-4D50-941B-6DC2DDAE3D10}"/>
              </a:ext>
            </a:extLst>
          </p:cNvPr>
          <p:cNvSpPr>
            <a:spLocks/>
          </p:cNvSpPr>
          <p:nvPr/>
        </p:nvSpPr>
        <p:spPr bwMode="auto">
          <a:xfrm>
            <a:off x="6388250" y="2906950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957DD12D-8383-4087-8AF0-C940BAF6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193" y="2981969"/>
            <a:ext cx="45691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Afspraken vastleggen</a:t>
            </a:r>
            <a:endParaRPr kumimoji="0" 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23" name="PIJL-OMLAAG 17">
            <a:extLst>
              <a:ext uri="{FF2B5EF4-FFF2-40B4-BE49-F238E27FC236}">
                <a16:creationId xmlns:a16="http://schemas.microsoft.com/office/drawing/2014/main" id="{6695F3B8-84C4-46B3-B732-0593DADB392E}"/>
              </a:ext>
            </a:extLst>
          </p:cNvPr>
          <p:cNvSpPr/>
          <p:nvPr/>
        </p:nvSpPr>
        <p:spPr>
          <a:xfrm>
            <a:off x="8667502" y="2643961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PIJL-OMLAAG 18">
            <a:extLst>
              <a:ext uri="{FF2B5EF4-FFF2-40B4-BE49-F238E27FC236}">
                <a16:creationId xmlns:a16="http://schemas.microsoft.com/office/drawing/2014/main" id="{72A0ED6F-A419-4458-9A0C-508A2ECDCD97}"/>
              </a:ext>
            </a:extLst>
          </p:cNvPr>
          <p:cNvSpPr/>
          <p:nvPr/>
        </p:nvSpPr>
        <p:spPr>
          <a:xfrm>
            <a:off x="8667502" y="3385345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5" name="PIJL-OMLAAG 20">
            <a:extLst>
              <a:ext uri="{FF2B5EF4-FFF2-40B4-BE49-F238E27FC236}">
                <a16:creationId xmlns:a16="http://schemas.microsoft.com/office/drawing/2014/main" id="{AA5379F0-9DFE-40E6-9771-B7334F87C853}"/>
              </a:ext>
            </a:extLst>
          </p:cNvPr>
          <p:cNvSpPr/>
          <p:nvPr/>
        </p:nvSpPr>
        <p:spPr>
          <a:xfrm>
            <a:off x="8667502" y="4195439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PIJL-OMLAAG 21">
            <a:extLst>
              <a:ext uri="{FF2B5EF4-FFF2-40B4-BE49-F238E27FC236}">
                <a16:creationId xmlns:a16="http://schemas.microsoft.com/office/drawing/2014/main" id="{637563BB-A313-4066-BD67-337463E0D46E}"/>
              </a:ext>
            </a:extLst>
          </p:cNvPr>
          <p:cNvSpPr/>
          <p:nvPr/>
        </p:nvSpPr>
        <p:spPr>
          <a:xfrm>
            <a:off x="8667502" y="4987527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Afgeronde rechthoek 25">
            <a:extLst>
              <a:ext uri="{FF2B5EF4-FFF2-40B4-BE49-F238E27FC236}">
                <a16:creationId xmlns:a16="http://schemas.microsoft.com/office/drawing/2014/main" id="{484154F5-544E-4765-B6F8-78DA5FE20AD2}"/>
              </a:ext>
            </a:extLst>
          </p:cNvPr>
          <p:cNvSpPr/>
          <p:nvPr/>
        </p:nvSpPr>
        <p:spPr>
          <a:xfrm>
            <a:off x="5694331" y="208920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Afgeronde rechthoek 26">
            <a:extLst>
              <a:ext uri="{FF2B5EF4-FFF2-40B4-BE49-F238E27FC236}">
                <a16:creationId xmlns:a16="http://schemas.microsoft.com/office/drawing/2014/main" id="{E53FDC24-8D8D-41AB-9B73-D821B9AEE6E1}"/>
              </a:ext>
            </a:extLst>
          </p:cNvPr>
          <p:cNvSpPr/>
          <p:nvPr/>
        </p:nvSpPr>
        <p:spPr>
          <a:xfrm>
            <a:off x="5689788" y="2880580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Afgeronde rechthoek 27">
            <a:extLst>
              <a:ext uri="{FF2B5EF4-FFF2-40B4-BE49-F238E27FC236}">
                <a16:creationId xmlns:a16="http://schemas.microsoft.com/office/drawing/2014/main" id="{45441C0E-EF04-4293-BBD9-C946EC7F9938}"/>
              </a:ext>
            </a:extLst>
          </p:cNvPr>
          <p:cNvSpPr/>
          <p:nvPr/>
        </p:nvSpPr>
        <p:spPr>
          <a:xfrm>
            <a:off x="5694330" y="367753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Afgeronde rechthoek 28">
            <a:extLst>
              <a:ext uri="{FF2B5EF4-FFF2-40B4-BE49-F238E27FC236}">
                <a16:creationId xmlns:a16="http://schemas.microsoft.com/office/drawing/2014/main" id="{E5F6719E-3FD5-4E80-AB67-869CD2BFEF74}"/>
              </a:ext>
            </a:extLst>
          </p:cNvPr>
          <p:cNvSpPr/>
          <p:nvPr/>
        </p:nvSpPr>
        <p:spPr>
          <a:xfrm>
            <a:off x="5697065" y="449174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Afgeronde rechthoek 29">
            <a:extLst>
              <a:ext uri="{FF2B5EF4-FFF2-40B4-BE49-F238E27FC236}">
                <a16:creationId xmlns:a16="http://schemas.microsoft.com/office/drawing/2014/main" id="{AAECDCE6-DFE8-44EF-96CD-DD169586E783}"/>
              </a:ext>
            </a:extLst>
          </p:cNvPr>
          <p:cNvSpPr/>
          <p:nvPr/>
        </p:nvSpPr>
        <p:spPr>
          <a:xfrm>
            <a:off x="5689788" y="5271454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0931DD07-05F9-4DC2-AA5E-A32D25F36178}"/>
              </a:ext>
            </a:extLst>
          </p:cNvPr>
          <p:cNvSpPr>
            <a:spLocks/>
          </p:cNvSpPr>
          <p:nvPr/>
        </p:nvSpPr>
        <p:spPr bwMode="auto">
          <a:xfrm>
            <a:off x="6388250" y="6023052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Einde RUB-regeling en nazorg</a:t>
            </a:r>
          </a:p>
        </p:txBody>
      </p:sp>
      <p:sp>
        <p:nvSpPr>
          <p:cNvPr id="33" name="Afgeronde rechthoek 29">
            <a:extLst>
              <a:ext uri="{FF2B5EF4-FFF2-40B4-BE49-F238E27FC236}">
                <a16:creationId xmlns:a16="http://schemas.microsoft.com/office/drawing/2014/main" id="{551EB419-84E7-4FF4-A549-01D179D20FB7}"/>
              </a:ext>
            </a:extLst>
          </p:cNvPr>
          <p:cNvSpPr/>
          <p:nvPr/>
        </p:nvSpPr>
        <p:spPr>
          <a:xfrm>
            <a:off x="5689787" y="601208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PIJL-OMLAAG 21">
            <a:extLst>
              <a:ext uri="{FF2B5EF4-FFF2-40B4-BE49-F238E27FC236}">
                <a16:creationId xmlns:a16="http://schemas.microsoft.com/office/drawing/2014/main" id="{3AC58A13-FEA4-47AF-BDD5-FAF636D17159}"/>
              </a:ext>
            </a:extLst>
          </p:cNvPr>
          <p:cNvSpPr/>
          <p:nvPr/>
        </p:nvSpPr>
        <p:spPr>
          <a:xfrm>
            <a:off x="8667502" y="5787590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5" name="Afgeronde rechthoek 29">
            <a:extLst>
              <a:ext uri="{FF2B5EF4-FFF2-40B4-BE49-F238E27FC236}">
                <a16:creationId xmlns:a16="http://schemas.microsoft.com/office/drawing/2014/main" id="{E36877E4-060C-4E44-9BA6-FA573EDB05F1}"/>
              </a:ext>
            </a:extLst>
          </p:cNvPr>
          <p:cNvSpPr/>
          <p:nvPr/>
        </p:nvSpPr>
        <p:spPr>
          <a:xfrm>
            <a:off x="5697065" y="1405906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Freeform 56">
            <a:extLst>
              <a:ext uri="{FF2B5EF4-FFF2-40B4-BE49-F238E27FC236}">
                <a16:creationId xmlns:a16="http://schemas.microsoft.com/office/drawing/2014/main" id="{0C7DBB3B-BF42-4BE7-ADDF-F2EC59183445}"/>
              </a:ext>
            </a:extLst>
          </p:cNvPr>
          <p:cNvSpPr>
            <a:spLocks/>
          </p:cNvSpPr>
          <p:nvPr/>
        </p:nvSpPr>
        <p:spPr bwMode="auto">
          <a:xfrm>
            <a:off x="6363246" y="1424922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>
                <a:solidFill>
                  <a:schemeClr val="bg1"/>
                </a:solidFill>
                <a:latin typeface="Fieldwork Geo"/>
              </a:rPr>
              <a:t>Voorbereiding</a:t>
            </a:r>
          </a:p>
        </p:txBody>
      </p:sp>
      <p:sp>
        <p:nvSpPr>
          <p:cNvPr id="37" name="PIJL-OMLAAG 17">
            <a:extLst>
              <a:ext uri="{FF2B5EF4-FFF2-40B4-BE49-F238E27FC236}">
                <a16:creationId xmlns:a16="http://schemas.microsoft.com/office/drawing/2014/main" id="{E348797D-6D94-45E0-99C2-A07FBC78984A}"/>
              </a:ext>
            </a:extLst>
          </p:cNvPr>
          <p:cNvSpPr/>
          <p:nvPr/>
        </p:nvSpPr>
        <p:spPr>
          <a:xfrm>
            <a:off x="8670640" y="1880252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Voorbereiding </a:t>
            </a:r>
          </a:p>
          <a:p>
            <a:pPr marL="0" indent="0">
              <a:buNone/>
            </a:pPr>
            <a:r>
              <a:rPr lang="nl-NL" sz="180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407BC559-06E7-4D14-9114-5FCCD17BC228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Presentatie plan van aanpak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Besluitvorming gemeente (collegebesluit?)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Samenstellen projectgroep</a:t>
            </a:r>
            <a:endParaRPr lang="nl-NL" sz="1300" dirty="0"/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Stappenplan opstellen</a:t>
            </a:r>
            <a:r>
              <a:rPr lang="nl-NL" sz="13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Overeenkomst opstellen met verzekeraar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7B439D9-4CD6-4293-A602-A34C796EC200}"/>
              </a:ext>
            </a:extLst>
          </p:cNvPr>
          <p:cNvSpPr txBox="1"/>
          <p:nvPr/>
        </p:nvSpPr>
        <p:spPr>
          <a:xfrm>
            <a:off x="6191521" y="2870730"/>
            <a:ext cx="6098058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Bepalen doelgroep</a:t>
            </a:r>
            <a:endParaRPr lang="nl-NL"/>
          </a:p>
        </p:txBody>
      </p:sp>
      <p:sp>
        <p:nvSpPr>
          <p:cNvPr id="13" name="Afgeronde rechthoek 25">
            <a:extLst>
              <a:ext uri="{FF2B5EF4-FFF2-40B4-BE49-F238E27FC236}">
                <a16:creationId xmlns:a16="http://schemas.microsoft.com/office/drawing/2014/main" id="{47FF1365-66F4-457F-AC9D-7D3FD80A4382}"/>
              </a:ext>
            </a:extLst>
          </p:cNvPr>
          <p:cNvSpPr/>
          <p:nvPr/>
        </p:nvSpPr>
        <p:spPr>
          <a:xfrm>
            <a:off x="5699758" y="287918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02B3D6-3C85-4F78-ABD0-A3D84B3A9EFA}"/>
              </a:ext>
            </a:extLst>
          </p:cNvPr>
          <p:cNvSpPr txBox="1"/>
          <p:nvPr/>
        </p:nvSpPr>
        <p:spPr>
          <a:xfrm>
            <a:off x="5675018" y="3417966"/>
            <a:ext cx="6209270" cy="332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Organiseren overzicht doelgroep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Wel/niet bijstandsgerechtigd- Wel/niet onder bewind- Wel/geen beslag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Bij welke verzekeraar verzekerd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Bronheffing of individuele incasso (CJIB)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Verblijfsduur in bronheffing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welke groep(en) als eerste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Overweging: start met kleine aantallen of gemakkelijkste groep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inwonerbenadering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Brief/telefonisch/fysiek/ …. of combinatie</a:t>
            </a:r>
          </a:p>
        </p:txBody>
      </p:sp>
    </p:spTree>
    <p:extLst>
      <p:ext uri="{BB962C8B-B14F-4D97-AF65-F5344CB8AC3E}">
        <p14:creationId xmlns:p14="http://schemas.microsoft.com/office/powerpoint/2010/main" val="3049190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Afspraken vastleggen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3F721447-AA35-40FD-8943-BD104C5F73E5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840140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Belangrijke beslispunten: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Welke groep(en)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Schulden saneren of meerjarige regelingen sluiten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Maatwerk of groepsgewijze aanpak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Voorkomen uitval door wanbetaling eigen risico/eigen bijdragen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Interne (project)organisatie inrichten, benodigde disciplines: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(senior) medewerker(s)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uitkeringsadministratie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: lijstwerk, mutaties, inhoudingen en betalingen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Functioneel applicatiebeheerder: lijstwerk/matches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Beleidsadviseur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Uitvoerder klantgesprekken/consulent/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shv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Projectleider (kan ook combi zijn)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Afspraken formaliseren verzekeraar(s)/deelnemers/ intern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Theme">
  <a:themeElements>
    <a:clrScheme name="Aangepast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C21D2C"/>
      </a:accent1>
      <a:accent2>
        <a:srgbClr val="E34856"/>
      </a:accent2>
      <a:accent3>
        <a:srgbClr val="E34856"/>
      </a:accent3>
      <a:accent4>
        <a:srgbClr val="C21D2C"/>
      </a:accent4>
      <a:accent5>
        <a:srgbClr val="E34856"/>
      </a:accent5>
      <a:accent6>
        <a:srgbClr val="E34856"/>
      </a:accent6>
      <a:hlink>
        <a:srgbClr val="FFFFFF"/>
      </a:hlink>
      <a:folHlink>
        <a:srgbClr val="595959"/>
      </a:folHlink>
    </a:clrScheme>
    <a:fontScheme name="Custom 90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5CCEB56404E4595D0D67BD2CBF08E" ma:contentTypeVersion="13" ma:contentTypeDescription="Een nieuw document maken." ma:contentTypeScope="" ma:versionID="66ee8af32830fdbe91a71ae4dcc60f9a">
  <xsd:schema xmlns:xsd="http://www.w3.org/2001/XMLSchema" xmlns:xs="http://www.w3.org/2001/XMLSchema" xmlns:p="http://schemas.microsoft.com/office/2006/metadata/properties" xmlns:ns2="03cae065-3745-4db2-be18-d0ea23913e45" xmlns:ns3="0bb315fa-9d47-4864-856a-8cc841ba686e" targetNamespace="http://schemas.microsoft.com/office/2006/metadata/properties" ma:root="true" ma:fieldsID="137ea75239a0af05538303b188f9f42a" ns2:_="" ns3:_="">
    <xsd:import namespace="03cae065-3745-4db2-be18-d0ea23913e45"/>
    <xsd:import namespace="0bb315fa-9d47-4864-856a-8cc841ba6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ae065-3745-4db2-be18-d0ea23913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315fa-9d47-4864-856a-8cc841ba6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b315fa-9d47-4864-856a-8cc841ba686e">
      <UserInfo>
        <DisplayName>Lian Raams</DisplayName>
        <AccountId>78</AccountId>
        <AccountType/>
      </UserInfo>
      <UserInfo>
        <DisplayName>Cheryl von Oerthel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5EFA9-BDA1-4D30-BC9B-9BDE2B9E868C}">
  <ds:schemaRefs>
    <ds:schemaRef ds:uri="03cae065-3745-4db2-be18-d0ea23913e45"/>
    <ds:schemaRef ds:uri="0bb315fa-9d47-4864-856a-8cc841ba68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CC7FE7-5715-4E21-AC06-3F2D225DDEC4}">
  <ds:schemaRefs>
    <ds:schemaRef ds:uri="0bb315fa-9d47-4864-856a-8cc841ba686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5C8301-FF8A-4705-B017-82F3F20126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848</Words>
  <Application>Microsoft Office PowerPoint</Application>
  <PresentationFormat>Breedbeeld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Fieldwork Geo</vt:lpstr>
      <vt:lpstr>Fieldwork Geo Light</vt:lpstr>
      <vt:lpstr>Roboto</vt:lpstr>
      <vt:lpstr>Wingdings</vt:lpstr>
      <vt:lpstr>Default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Arjen Wilting</dc:creator>
  <cp:lastModifiedBy>Lian Raams</cp:lastModifiedBy>
  <cp:revision>3</cp:revision>
  <dcterms:created xsi:type="dcterms:W3CDTF">2021-03-30T14:07:22Z</dcterms:created>
  <dcterms:modified xsi:type="dcterms:W3CDTF">2021-07-28T15:35:57Z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0x0101004D55CCEB56404E4595D0D67BD2CBF08E</vt:lpwstr>
  </property>
</Properties>
</file>